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handoutMasterIdLst>
    <p:handoutMasterId r:id="rId74"/>
  </p:handoutMasterIdLst>
  <p:sldIdLst>
    <p:sldId id="256" r:id="rId2"/>
    <p:sldId id="308" r:id="rId3"/>
    <p:sldId id="309" r:id="rId4"/>
    <p:sldId id="310" r:id="rId5"/>
    <p:sldId id="311" r:id="rId6"/>
    <p:sldId id="313" r:id="rId7"/>
    <p:sldId id="312" r:id="rId8"/>
    <p:sldId id="318" r:id="rId9"/>
    <p:sldId id="296" r:id="rId10"/>
    <p:sldId id="314" r:id="rId11"/>
    <p:sldId id="257" r:id="rId12"/>
    <p:sldId id="295" r:id="rId13"/>
    <p:sldId id="305" r:id="rId14"/>
    <p:sldId id="306" r:id="rId15"/>
    <p:sldId id="258" r:id="rId16"/>
    <p:sldId id="259" r:id="rId17"/>
    <p:sldId id="298" r:id="rId18"/>
    <p:sldId id="260" r:id="rId19"/>
    <p:sldId id="261" r:id="rId20"/>
    <p:sldId id="262" r:id="rId21"/>
    <p:sldId id="297" r:id="rId22"/>
    <p:sldId id="263" r:id="rId23"/>
    <p:sldId id="264" r:id="rId24"/>
    <p:sldId id="265" r:id="rId25"/>
    <p:sldId id="307"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324" r:id="rId46"/>
    <p:sldId id="285" r:id="rId47"/>
    <p:sldId id="319" r:id="rId48"/>
    <p:sldId id="320" r:id="rId49"/>
    <p:sldId id="321" r:id="rId50"/>
    <p:sldId id="322" r:id="rId51"/>
    <p:sldId id="323" r:id="rId52"/>
    <p:sldId id="286" r:id="rId53"/>
    <p:sldId id="287" r:id="rId54"/>
    <p:sldId id="288" r:id="rId55"/>
    <p:sldId id="289" r:id="rId56"/>
    <p:sldId id="290" r:id="rId57"/>
    <p:sldId id="291" r:id="rId58"/>
    <p:sldId id="292" r:id="rId59"/>
    <p:sldId id="302" r:id="rId60"/>
    <p:sldId id="304" r:id="rId61"/>
    <p:sldId id="303" r:id="rId62"/>
    <p:sldId id="293" r:id="rId63"/>
    <p:sldId id="294" r:id="rId64"/>
    <p:sldId id="299" r:id="rId65"/>
    <p:sldId id="300" r:id="rId66"/>
    <p:sldId id="301" r:id="rId67"/>
    <p:sldId id="325" r:id="rId68"/>
    <p:sldId id="326" r:id="rId69"/>
    <p:sldId id="327" r:id="rId70"/>
    <p:sldId id="328" r:id="rId71"/>
    <p:sldId id="329"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06"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2508"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layout/>
    </c:title>
    <c:plotArea>
      <c:layout/>
      <c:pieChart>
        <c:varyColors val="1"/>
        <c:ser>
          <c:idx val="0"/>
          <c:order val="0"/>
          <c:tx>
            <c:strRef>
              <c:f>Sheet1!$B$1</c:f>
              <c:strCache>
                <c:ptCount val="1"/>
                <c:pt idx="0">
                  <c:v>Evaluation </c:v>
                </c:pt>
              </c:strCache>
            </c:strRef>
          </c:tx>
          <c:cat>
            <c:strRef>
              <c:f>Sheet1!$A$2:$A$16</c:f>
              <c:strCache>
                <c:ptCount val="9"/>
                <c:pt idx="0">
                  <c:v>UT</c:v>
                </c:pt>
                <c:pt idx="1">
                  <c:v>Assessment</c:v>
                </c:pt>
                <c:pt idx="2">
                  <c:v>Assignment </c:v>
                </c:pt>
                <c:pt idx="3">
                  <c:v>Class performance </c:v>
                </c:pt>
                <c:pt idx="4">
                  <c:v>Attendance </c:v>
                </c:pt>
                <c:pt idx="5">
                  <c:v>Lab report</c:v>
                </c:pt>
                <c:pt idx="6">
                  <c:v>Lab attendance</c:v>
                </c:pt>
                <c:pt idx="7">
                  <c:v>Lab exam</c:v>
                </c:pt>
                <c:pt idx="8">
                  <c:v>Lab performance</c:v>
                </c:pt>
              </c:strCache>
            </c:strRef>
          </c:cat>
          <c:val>
            <c:numRef>
              <c:f>Sheet1!$B$2:$B$16</c:f>
              <c:numCache>
                <c:formatCode>General</c:formatCode>
                <c:ptCount val="15"/>
                <c:pt idx="0">
                  <c:v>12</c:v>
                </c:pt>
                <c:pt idx="1">
                  <c:v>24</c:v>
                </c:pt>
                <c:pt idx="2">
                  <c:v>10</c:v>
                </c:pt>
                <c:pt idx="3">
                  <c:v>8</c:v>
                </c:pt>
                <c:pt idx="4">
                  <c:v>6</c:v>
                </c:pt>
                <c:pt idx="5">
                  <c:v>8</c:v>
                </c:pt>
                <c:pt idx="6">
                  <c:v>6</c:v>
                </c:pt>
                <c:pt idx="7">
                  <c:v>20</c:v>
                </c:pt>
                <c:pt idx="8">
                  <c:v>6</c:v>
                </c:pt>
              </c:numCache>
            </c:numRef>
          </c:val>
        </c:ser>
        <c:ser>
          <c:idx val="1"/>
          <c:order val="1"/>
          <c:cat>
            <c:strRef>
              <c:f>Sheet1!$A$2:$A$16</c:f>
              <c:strCache>
                <c:ptCount val="9"/>
                <c:pt idx="0">
                  <c:v>UT</c:v>
                </c:pt>
                <c:pt idx="1">
                  <c:v>Assessment</c:v>
                </c:pt>
                <c:pt idx="2">
                  <c:v>Assignment </c:v>
                </c:pt>
                <c:pt idx="3">
                  <c:v>Class performance </c:v>
                </c:pt>
                <c:pt idx="4">
                  <c:v>Attendance </c:v>
                </c:pt>
                <c:pt idx="5">
                  <c:v>Lab report</c:v>
                </c:pt>
                <c:pt idx="6">
                  <c:v>Lab attendance</c:v>
                </c:pt>
                <c:pt idx="7">
                  <c:v>Lab exam</c:v>
                </c:pt>
                <c:pt idx="8">
                  <c:v>Lab performance</c:v>
                </c:pt>
              </c:strCache>
            </c:strRef>
          </c:cat>
          <c:val>
            <c:numRef>
              <c:f>Sheet1!$C$2:$C$16</c:f>
              <c:numCache>
                <c:formatCode>General</c:formatCode>
                <c:ptCount val="15"/>
              </c:numCache>
            </c:numRef>
          </c:val>
        </c:ser>
        <c:firstSliceAng val="0"/>
      </c:pieChart>
    </c:plotArea>
    <c:legend>
      <c:legendPos val="r"/>
      <c:layout>
        <c:manualLayout>
          <c:xMode val="edge"/>
          <c:yMode val="edge"/>
          <c:x val="0.64166666666666672"/>
          <c:y val="0.10909379748584086"/>
          <c:w val="0.34166666666666801"/>
          <c:h val="0.89053322282083169"/>
        </c:manualLayout>
      </c:layout>
    </c:legend>
    <c:plotVisOnly val="1"/>
    <c:dispBlanksAs val="zero"/>
  </c:chart>
  <c:txPr>
    <a:bodyPr/>
    <a:lstStyle/>
    <a:p>
      <a:pPr>
        <a:defRPr sz="1800"/>
      </a:pPr>
      <a:endParaRPr lang="en-US"/>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397FFB-3A8C-4357-9941-0F7EC5363109}" type="datetimeFigureOut">
              <a:rPr lang="en-US" smtClean="0"/>
              <a:pPr/>
              <a:t>6/24/2019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3D0272-4A54-49CA-8A50-FB0EB13F82D4}" type="slidenum">
              <a:rPr lang="en-US" smtClean="0"/>
              <a:pPr/>
              <a:t>‹#›</a:t>
            </a:fld>
            <a:endParaRPr lang="en-US"/>
          </a:p>
        </p:txBody>
      </p:sp>
    </p:spTree>
    <p:extLst>
      <p:ext uri="{BB962C8B-B14F-4D97-AF65-F5344CB8AC3E}">
        <p14:creationId xmlns="" xmlns:p14="http://schemas.microsoft.com/office/powerpoint/2010/main" val="2865781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71D68-5B7E-4C41-9F63-90AD9C8C4AF0}" type="datetimeFigureOut">
              <a:rPr lang="en-US" smtClean="0"/>
              <a:pPr/>
              <a:t>6/24/2019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B1DC10-0610-461B-A5FA-75FFFD13CBC4}" type="slidenum">
              <a:rPr lang="en-US" smtClean="0"/>
              <a:pPr/>
              <a:t>‹#›</a:t>
            </a:fld>
            <a:endParaRPr lang="en-US"/>
          </a:p>
        </p:txBody>
      </p:sp>
    </p:spTree>
    <p:extLst>
      <p:ext uri="{BB962C8B-B14F-4D97-AF65-F5344CB8AC3E}">
        <p14:creationId xmlns="" xmlns:p14="http://schemas.microsoft.com/office/powerpoint/2010/main" val="4139484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B1DC10-0610-461B-A5FA-75FFFD13CBC4}"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B1DC10-0610-461B-A5FA-75FFFD13CBC4}" type="slidenum">
              <a:rPr lang="en-US" smtClean="0"/>
              <a:pPr/>
              <a:t>56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BD4167A-959C-4216-8B44-705E7E884074}" type="datetimeFigureOut">
              <a:rPr lang="en-US" smtClean="0"/>
              <a:pPr/>
              <a:t>6/24/2019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9D185A9-0DD7-4269-8633-DA1E744D71C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D4167A-959C-4216-8B44-705E7E884074}" type="datetimeFigureOut">
              <a:rPr lang="en-US" smtClean="0"/>
              <a:pPr/>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D4167A-959C-4216-8B44-705E7E884074}" type="datetimeFigureOut">
              <a:rPr lang="en-US" smtClean="0"/>
              <a:pPr/>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D4167A-959C-4216-8B44-705E7E884074}" type="datetimeFigureOut">
              <a:rPr lang="en-US" smtClean="0"/>
              <a:pPr/>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BD4167A-959C-4216-8B44-705E7E884074}" type="datetimeFigureOut">
              <a:rPr lang="en-US" smtClean="0"/>
              <a:pPr/>
              <a:t>6/24/2019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185A9-0DD7-4269-8633-DA1E744D71C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BD4167A-959C-4216-8B44-705E7E884074}" type="datetimeFigureOut">
              <a:rPr lang="en-US" smtClean="0"/>
              <a:pPr/>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BD4167A-959C-4216-8B44-705E7E884074}" type="datetimeFigureOut">
              <a:rPr lang="en-US" smtClean="0"/>
              <a:pPr/>
              <a:t>6/24/2019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BD4167A-959C-4216-8B44-705E7E884074}" type="datetimeFigureOut">
              <a:rPr lang="en-US" smtClean="0"/>
              <a:pPr/>
              <a:t>6/24/2019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4167A-959C-4216-8B44-705E7E884074}" type="datetimeFigureOut">
              <a:rPr lang="en-US" smtClean="0"/>
              <a:pPr/>
              <a:t>6/24/2019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BD4167A-959C-4216-8B44-705E7E884074}" type="datetimeFigureOut">
              <a:rPr lang="en-US" smtClean="0"/>
              <a:pPr/>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185A9-0DD7-4269-8633-DA1E744D71C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BD4167A-959C-4216-8B44-705E7E884074}" type="datetimeFigureOut">
              <a:rPr lang="en-US" smtClean="0"/>
              <a:pPr/>
              <a:t>6/24/2019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9D185A9-0DD7-4269-8633-DA1E744D71C8}"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BD4167A-959C-4216-8B44-705E7E884074}" type="datetimeFigureOut">
              <a:rPr lang="en-US" smtClean="0"/>
              <a:pPr/>
              <a:t>6/24/2019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9D185A9-0DD7-4269-8633-DA1E744D71C8}"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Users\nec\Desktop\Sim%20n%20Mod%20PPT\What%20Is%20A%20System.mp4"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SimulationnModeling%20Review%20final.doc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image" Target="../media/image73.gi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0"/>
            <a:ext cx="8077200" cy="1828800"/>
          </a:xfrm>
        </p:spPr>
        <p:txBody>
          <a:bodyPr>
            <a:normAutofit fontScale="90000"/>
          </a:bodyPr>
          <a:lstStyle/>
          <a:p>
            <a:pPr algn="ct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6700" dirty="0" smtClean="0"/>
              <a:t>Evaluation and Course Introduction</a:t>
            </a:r>
            <a:br>
              <a:rPr lang="en-US" sz="6700" dirty="0" smtClean="0"/>
            </a:br>
            <a:r>
              <a:rPr lang="en-US" dirty="0" smtClean="0"/>
              <a:t/>
            </a:r>
            <a:br>
              <a:rPr lang="en-US" dirty="0" smtClean="0"/>
            </a:br>
            <a:r>
              <a:rPr lang="en-US" dirty="0" smtClean="0"/>
              <a:t>On</a:t>
            </a:r>
            <a:br>
              <a:rPr lang="en-US" dirty="0" smtClean="0"/>
            </a:br>
            <a:r>
              <a:rPr lang="en-US" sz="6000" dirty="0" smtClean="0"/>
              <a:t>Simulation and Modeling</a:t>
            </a:r>
            <a:endParaRPr lang="en-US" dirty="0"/>
          </a:p>
        </p:txBody>
      </p:sp>
      <p:sp>
        <p:nvSpPr>
          <p:cNvPr id="3" name="Subtitle 2"/>
          <p:cNvSpPr>
            <a:spLocks noGrp="1"/>
          </p:cNvSpPr>
          <p:nvPr>
            <p:ph type="subTitle" idx="1"/>
          </p:nvPr>
        </p:nvSpPr>
        <p:spPr>
          <a:xfrm>
            <a:off x="533400" y="4191000"/>
            <a:ext cx="7854696" cy="1828800"/>
          </a:xfrm>
        </p:spPr>
        <p:txBody>
          <a:bodyPr>
            <a:normAutofit/>
          </a:bodyPr>
          <a:lstStyle/>
          <a:p>
            <a:pPr algn="r"/>
            <a:r>
              <a:rPr lang="en-US" dirty="0" smtClean="0"/>
              <a:t>Prepared By:</a:t>
            </a:r>
          </a:p>
          <a:p>
            <a:pPr algn="r"/>
            <a:r>
              <a:rPr lang="en-US" dirty="0" smtClean="0"/>
              <a:t>Asst. Prof. </a:t>
            </a:r>
            <a:r>
              <a:rPr lang="en-US" dirty="0" err="1" smtClean="0"/>
              <a:t>Sundar</a:t>
            </a:r>
            <a:r>
              <a:rPr lang="en-US" dirty="0" smtClean="0"/>
              <a:t> </a:t>
            </a:r>
            <a:r>
              <a:rPr lang="en-US" dirty="0" err="1" smtClean="0"/>
              <a:t>Kunwar</a:t>
            </a:r>
            <a:endParaRPr lang="en-US" dirty="0" smtClean="0"/>
          </a:p>
          <a:p>
            <a:pPr algn="r"/>
            <a:r>
              <a:rPr lang="en-US" dirty="0" smtClean="0"/>
              <a:t>Department of Computer Science and Engineering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 name="Content Placeholder 13" descr="embedded-systems-design_2_orig.jpg"/>
          <p:cNvPicPr>
            <a:picLocks noGrp="1" noChangeAspect="1"/>
          </p:cNvPicPr>
          <p:nvPr>
            <p:ph idx="1"/>
          </p:nvPr>
        </p:nvPicPr>
        <p:blipFill>
          <a:blip r:embed="rId2" cstate="print"/>
          <a:stretch>
            <a:fillRect/>
          </a:stretch>
        </p:blipFill>
        <p:spPr>
          <a:xfrm>
            <a:off x="457200" y="1251625"/>
            <a:ext cx="2174876" cy="1110575"/>
          </a:xfrm>
        </p:spPr>
      </p:pic>
      <p:pic>
        <p:nvPicPr>
          <p:cNvPr id="15" name="Picture 14" descr="sys6.jpg"/>
          <p:cNvPicPr>
            <a:picLocks noChangeAspect="1"/>
          </p:cNvPicPr>
          <p:nvPr/>
        </p:nvPicPr>
        <p:blipFill>
          <a:blip r:embed="rId3"/>
          <a:stretch>
            <a:fillRect/>
          </a:stretch>
        </p:blipFill>
        <p:spPr>
          <a:xfrm>
            <a:off x="7086600" y="4876800"/>
            <a:ext cx="1676400" cy="1513022"/>
          </a:xfrm>
          <a:prstGeom prst="rect">
            <a:avLst/>
          </a:prstGeom>
        </p:spPr>
      </p:pic>
      <p:pic>
        <p:nvPicPr>
          <p:cNvPr id="16" name="Picture 15" descr="sys3.jpg"/>
          <p:cNvPicPr>
            <a:picLocks noChangeAspect="1"/>
          </p:cNvPicPr>
          <p:nvPr/>
        </p:nvPicPr>
        <p:blipFill>
          <a:blip r:embed="rId4"/>
          <a:stretch>
            <a:fillRect/>
          </a:stretch>
        </p:blipFill>
        <p:spPr>
          <a:xfrm>
            <a:off x="3809999" y="2960076"/>
            <a:ext cx="2124075" cy="1307123"/>
          </a:xfrm>
          <a:prstGeom prst="rect">
            <a:avLst/>
          </a:prstGeom>
        </p:spPr>
      </p:pic>
      <p:pic>
        <p:nvPicPr>
          <p:cNvPr id="17" name="Picture 16" descr="sys1.jpg"/>
          <p:cNvPicPr>
            <a:picLocks noChangeAspect="1"/>
          </p:cNvPicPr>
          <p:nvPr/>
        </p:nvPicPr>
        <p:blipFill>
          <a:blip r:embed="rId5"/>
          <a:stretch>
            <a:fillRect/>
          </a:stretch>
        </p:blipFill>
        <p:spPr>
          <a:xfrm>
            <a:off x="6705600" y="990600"/>
            <a:ext cx="1857375" cy="1391238"/>
          </a:xfrm>
          <a:prstGeom prst="rect">
            <a:avLst/>
          </a:prstGeom>
        </p:spPr>
      </p:pic>
      <p:pic>
        <p:nvPicPr>
          <p:cNvPr id="18" name="Picture 17" descr="sys4.png"/>
          <p:cNvPicPr>
            <a:picLocks noChangeAspect="1"/>
          </p:cNvPicPr>
          <p:nvPr/>
        </p:nvPicPr>
        <p:blipFill>
          <a:blip r:embed="rId6"/>
          <a:stretch>
            <a:fillRect/>
          </a:stretch>
        </p:blipFill>
        <p:spPr>
          <a:xfrm>
            <a:off x="685801" y="5029200"/>
            <a:ext cx="2141796" cy="1257300"/>
          </a:xfrm>
          <a:prstGeom prst="rect">
            <a:avLst/>
          </a:prstGeom>
        </p:spPr>
      </p:pic>
      <p:pic>
        <p:nvPicPr>
          <p:cNvPr id="19" name="Picture 18" descr="sys5.jpg"/>
          <p:cNvPicPr>
            <a:picLocks noChangeAspect="1"/>
          </p:cNvPicPr>
          <p:nvPr/>
        </p:nvPicPr>
        <p:blipFill>
          <a:blip r:embed="rId7"/>
          <a:stretch>
            <a:fillRect/>
          </a:stretch>
        </p:blipFill>
        <p:spPr>
          <a:xfrm>
            <a:off x="6934200" y="2971800"/>
            <a:ext cx="1849249" cy="1152525"/>
          </a:xfrm>
          <a:prstGeom prst="rect">
            <a:avLst/>
          </a:prstGeom>
        </p:spPr>
      </p:pic>
      <p:pic>
        <p:nvPicPr>
          <p:cNvPr id="20" name="Picture 19" descr="gallery-1477592023-df-tech-saw-2-nasa.gif"/>
          <p:cNvPicPr>
            <a:picLocks noChangeAspect="1"/>
          </p:cNvPicPr>
          <p:nvPr/>
        </p:nvPicPr>
        <p:blipFill>
          <a:blip r:embed="rId8" cstate="print"/>
          <a:stretch>
            <a:fillRect/>
          </a:stretch>
        </p:blipFill>
        <p:spPr>
          <a:xfrm>
            <a:off x="457200" y="3124200"/>
            <a:ext cx="2450412" cy="1295400"/>
          </a:xfrm>
          <a:prstGeom prst="rect">
            <a:avLst/>
          </a:prstGeom>
        </p:spPr>
      </p:pic>
      <p:pic>
        <p:nvPicPr>
          <p:cNvPr id="21" name="Picture 20" descr="mis.jpg"/>
          <p:cNvPicPr>
            <a:picLocks noChangeAspect="1"/>
          </p:cNvPicPr>
          <p:nvPr/>
        </p:nvPicPr>
        <p:blipFill>
          <a:blip r:embed="rId9"/>
          <a:stretch>
            <a:fillRect/>
          </a:stretch>
        </p:blipFill>
        <p:spPr>
          <a:xfrm>
            <a:off x="3962400" y="914400"/>
            <a:ext cx="1524000" cy="1352550"/>
          </a:xfrm>
          <a:prstGeom prst="rect">
            <a:avLst/>
          </a:prstGeom>
        </p:spPr>
      </p:pic>
      <p:pic>
        <p:nvPicPr>
          <p:cNvPr id="22" name="Picture 21" descr="sys6.jpg"/>
          <p:cNvPicPr>
            <a:picLocks noChangeAspect="1"/>
          </p:cNvPicPr>
          <p:nvPr/>
        </p:nvPicPr>
        <p:blipFill>
          <a:blip r:embed="rId10"/>
          <a:stretch>
            <a:fillRect/>
          </a:stretch>
        </p:blipFill>
        <p:spPr>
          <a:xfrm>
            <a:off x="3962400" y="4876800"/>
            <a:ext cx="1972690" cy="1524000"/>
          </a:xfrm>
          <a:prstGeom prst="rect">
            <a:avLst/>
          </a:prstGeom>
        </p:spPr>
      </p:pic>
      <p:pic>
        <p:nvPicPr>
          <p:cNvPr id="23" name="Picture 22" descr="images (3).jpg"/>
          <p:cNvPicPr>
            <a:picLocks noChangeAspect="1"/>
          </p:cNvPicPr>
          <p:nvPr/>
        </p:nvPicPr>
        <p:blipFill>
          <a:blip r:embed="rId11"/>
          <a:stretch>
            <a:fillRect/>
          </a:stretch>
        </p:blipFill>
        <p:spPr>
          <a:xfrm>
            <a:off x="1524000" y="1828800"/>
            <a:ext cx="2609850" cy="1752600"/>
          </a:xfrm>
          <a:prstGeom prst="rect">
            <a:avLst/>
          </a:prstGeom>
        </p:spPr>
      </p:pic>
      <p:pic>
        <p:nvPicPr>
          <p:cNvPr id="24" name="Picture 23" descr="images.jpg"/>
          <p:cNvPicPr>
            <a:picLocks noChangeAspect="1"/>
          </p:cNvPicPr>
          <p:nvPr/>
        </p:nvPicPr>
        <p:blipFill>
          <a:blip r:embed="rId12"/>
          <a:stretch>
            <a:fillRect/>
          </a:stretch>
        </p:blipFill>
        <p:spPr>
          <a:xfrm>
            <a:off x="4876801" y="1600201"/>
            <a:ext cx="2561492" cy="1447800"/>
          </a:xfrm>
          <a:prstGeom prst="rect">
            <a:avLst/>
          </a:prstGeom>
        </p:spPr>
      </p:pic>
      <p:pic>
        <p:nvPicPr>
          <p:cNvPr id="25" name="Picture 24" descr="images (2).jpg"/>
          <p:cNvPicPr>
            <a:picLocks noChangeAspect="1"/>
          </p:cNvPicPr>
          <p:nvPr/>
        </p:nvPicPr>
        <p:blipFill>
          <a:blip r:embed="rId13"/>
          <a:stretch>
            <a:fillRect/>
          </a:stretch>
        </p:blipFill>
        <p:spPr>
          <a:xfrm>
            <a:off x="5943600" y="4267200"/>
            <a:ext cx="1277086" cy="1704975"/>
          </a:xfrm>
          <a:prstGeom prst="rect">
            <a:avLst/>
          </a:prstGeom>
        </p:spPr>
      </p:pic>
      <p:pic>
        <p:nvPicPr>
          <p:cNvPr id="26" name="Picture 25" descr="images (1).jpg"/>
          <p:cNvPicPr>
            <a:picLocks noChangeAspect="1"/>
          </p:cNvPicPr>
          <p:nvPr/>
        </p:nvPicPr>
        <p:blipFill>
          <a:blip r:embed="rId14"/>
          <a:stretch>
            <a:fillRect/>
          </a:stretch>
        </p:blipFill>
        <p:spPr>
          <a:xfrm>
            <a:off x="1828800" y="3962400"/>
            <a:ext cx="2438400" cy="1144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 System Concept</a:t>
            </a:r>
            <a:endParaRPr lang="en-US" dirty="0"/>
          </a:p>
        </p:txBody>
      </p:sp>
      <p:sp>
        <p:nvSpPr>
          <p:cNvPr id="3" name="Content Placeholder 2"/>
          <p:cNvSpPr>
            <a:spLocks noGrp="1"/>
          </p:cNvSpPr>
          <p:nvPr>
            <p:ph idx="1"/>
          </p:nvPr>
        </p:nvSpPr>
        <p:spPr/>
        <p:txBody>
          <a:bodyPr/>
          <a:lstStyle/>
          <a:p>
            <a:r>
              <a:rPr lang="en-US" dirty="0" smtClean="0"/>
              <a:t>It is very difficult to define system that covers all the aspects of  the system.</a:t>
            </a:r>
          </a:p>
          <a:p>
            <a:r>
              <a:rPr lang="en-US" dirty="0" smtClean="0"/>
              <a:t>A broader definition of a system is, “Any object which has some action to perform and is dependent on number of objects called entities, is a system”</a:t>
            </a:r>
          </a:p>
          <a:p>
            <a:r>
              <a:rPr lang="en-US" dirty="0" smtClean="0"/>
              <a:t>Examples:</a:t>
            </a:r>
          </a:p>
          <a:p>
            <a:endParaRPr lang="en-US" dirty="0"/>
          </a:p>
        </p:txBody>
      </p:sp>
      <p:pic>
        <p:nvPicPr>
          <p:cNvPr id="4" name="Picture 3" descr="college.PNG"/>
          <p:cNvPicPr>
            <a:picLocks noChangeAspect="1"/>
          </p:cNvPicPr>
          <p:nvPr/>
        </p:nvPicPr>
        <p:blipFill>
          <a:blip r:embed="rId2"/>
          <a:stretch>
            <a:fillRect/>
          </a:stretch>
        </p:blipFill>
        <p:spPr>
          <a:xfrm>
            <a:off x="2819400" y="4191000"/>
            <a:ext cx="5506219" cy="2286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                              search</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33400" y="1371600"/>
            <a:ext cx="8175296" cy="4876800"/>
          </a:xfrm>
          <a:prstGeom prst="rect">
            <a:avLst/>
          </a:prstGeom>
          <a:noFill/>
          <a:ln w="9525">
            <a:noFill/>
            <a:miter lim="800000"/>
            <a:headEnd/>
            <a:tailEnd/>
          </a:ln>
          <a:effectLst/>
        </p:spPr>
      </p:pic>
      <p:pic>
        <p:nvPicPr>
          <p:cNvPr id="4" name="Picture 3" descr="goo.png"/>
          <p:cNvPicPr>
            <a:picLocks noChangeAspect="1"/>
          </p:cNvPicPr>
          <p:nvPr/>
        </p:nvPicPr>
        <p:blipFill>
          <a:blip r:embed="rId3"/>
          <a:stretch>
            <a:fillRect/>
          </a:stretch>
        </p:blipFill>
        <p:spPr>
          <a:xfrm>
            <a:off x="457200" y="228600"/>
            <a:ext cx="4114800" cy="1238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dirty="0" smtClean="0"/>
              <a:t>Google Images</a:t>
            </a:r>
            <a:endParaRPr lang="en-US" dirty="0"/>
          </a:p>
        </p:txBody>
      </p:sp>
      <p:pic>
        <p:nvPicPr>
          <p:cNvPr id="8" name="Content Placeholder 7" descr="s1.jpg"/>
          <p:cNvPicPr>
            <a:picLocks noGrp="1" noChangeAspect="1"/>
          </p:cNvPicPr>
          <p:nvPr>
            <p:ph idx="1"/>
          </p:nvPr>
        </p:nvPicPr>
        <p:blipFill>
          <a:blip r:embed="rId2"/>
          <a:stretch>
            <a:fillRect/>
          </a:stretch>
        </p:blipFill>
        <p:spPr>
          <a:xfrm>
            <a:off x="431276" y="1524000"/>
            <a:ext cx="3458852" cy="2590800"/>
          </a:xfrm>
        </p:spPr>
      </p:pic>
      <p:pic>
        <p:nvPicPr>
          <p:cNvPr id="9" name="Picture 8" descr="s2.jpg"/>
          <p:cNvPicPr>
            <a:picLocks noChangeAspect="1"/>
          </p:cNvPicPr>
          <p:nvPr/>
        </p:nvPicPr>
        <p:blipFill>
          <a:blip r:embed="rId3"/>
          <a:stretch>
            <a:fillRect/>
          </a:stretch>
        </p:blipFill>
        <p:spPr>
          <a:xfrm>
            <a:off x="4876799" y="1676400"/>
            <a:ext cx="3488177" cy="2446930"/>
          </a:xfrm>
          <a:prstGeom prst="rect">
            <a:avLst/>
          </a:prstGeom>
        </p:spPr>
      </p:pic>
      <p:pic>
        <p:nvPicPr>
          <p:cNvPr id="10" name="Picture 9" descr="s3.png"/>
          <p:cNvPicPr>
            <a:picLocks noChangeAspect="1"/>
          </p:cNvPicPr>
          <p:nvPr/>
        </p:nvPicPr>
        <p:blipFill>
          <a:blip r:embed="rId4"/>
          <a:stretch>
            <a:fillRect/>
          </a:stretch>
        </p:blipFill>
        <p:spPr>
          <a:xfrm>
            <a:off x="2895600" y="4114799"/>
            <a:ext cx="3733800" cy="264302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video</a:t>
            </a:r>
            <a:endParaRPr lang="en-US" dirty="0"/>
          </a:p>
        </p:txBody>
      </p:sp>
      <p:pic>
        <p:nvPicPr>
          <p:cNvPr id="4" name="Content Placeholder 3" descr="you.png"/>
          <p:cNvPicPr>
            <a:picLocks noGrp="1" noChangeAspect="1"/>
          </p:cNvPicPr>
          <p:nvPr>
            <p:ph idx="1"/>
          </p:nvPr>
        </p:nvPicPr>
        <p:blipFill>
          <a:blip r:embed="rId3"/>
          <a:stretch>
            <a:fillRect/>
          </a:stretch>
        </p:blipFill>
        <p:spPr>
          <a:xfrm>
            <a:off x="533400" y="609600"/>
            <a:ext cx="3305175" cy="1381125"/>
          </a:xfrm>
        </p:spPr>
      </p:pic>
      <p:pic>
        <p:nvPicPr>
          <p:cNvPr id="6" name="What Is A System.mp4">
            <a:hlinkClick r:id="" action="ppaction://media"/>
          </p:cNvPr>
          <p:cNvPicPr>
            <a:picLocks noRot="1" noChangeAspect="1"/>
          </p:cNvPicPr>
          <p:nvPr>
            <a:videoFile r:link="rId1"/>
          </p:nvPr>
        </p:nvPicPr>
        <p:blipFill>
          <a:blip r:embed="rId4"/>
          <a:stretch>
            <a:fillRect/>
          </a:stretch>
        </p:blipFill>
        <p:spPr>
          <a:xfrm>
            <a:off x="990600" y="2057399"/>
            <a:ext cx="7467600" cy="4215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p:cTn id="13"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other words-A set of detailed methods, procedures and routines created to carry out a specific activity, perform a duty, or solve a problem.</a:t>
            </a:r>
          </a:p>
          <a:p>
            <a:endParaRPr lang="en-US" dirty="0" smtClean="0"/>
          </a:p>
          <a:p>
            <a:r>
              <a:rPr lang="en-US" dirty="0" smtClean="0"/>
              <a:t>A system is defined as an aggregation or assemblage of objects joined in some regular interaction or interdependence  to achieve system’s objectives.</a:t>
            </a:r>
          </a:p>
          <a:p>
            <a:r>
              <a:rPr lang="en-US" dirty="0" smtClean="0"/>
              <a:t>Systems are of two types :-</a:t>
            </a:r>
          </a:p>
          <a:p>
            <a:pPr>
              <a:buNone/>
            </a:pPr>
            <a:r>
              <a:rPr lang="en-US" dirty="0" smtClean="0"/>
              <a:t>		</a:t>
            </a:r>
            <a:r>
              <a:rPr lang="en-US" b="1" dirty="0" smtClean="0"/>
              <a:t>• Static System</a:t>
            </a:r>
          </a:p>
          <a:p>
            <a:pPr>
              <a:buNone/>
            </a:pPr>
            <a:r>
              <a:rPr lang="en-US" b="1" dirty="0" smtClean="0"/>
              <a:t> 		• Dynamic System </a:t>
            </a:r>
          </a:p>
          <a:p>
            <a:r>
              <a:rPr lang="en-US" dirty="0" smtClean="0"/>
              <a:t>In static systems there are no changes over time where as in dynamic systems the interactions cause changes over time.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Aircraft System</a:t>
            </a:r>
            <a:endParaRPr lang="en-US" dirty="0"/>
          </a:p>
        </p:txBody>
      </p:sp>
      <p:pic>
        <p:nvPicPr>
          <p:cNvPr id="4" name="Content Placeholder 3" descr="aircraft.PNG"/>
          <p:cNvPicPr>
            <a:picLocks noGrp="1" noChangeAspect="1"/>
          </p:cNvPicPr>
          <p:nvPr>
            <p:ph idx="1"/>
          </p:nvPr>
        </p:nvPicPr>
        <p:blipFill>
          <a:blip r:embed="rId2"/>
          <a:stretch>
            <a:fillRect/>
          </a:stretch>
        </p:blipFill>
        <p:spPr>
          <a:xfrm>
            <a:off x="1447800" y="2819400"/>
            <a:ext cx="7101260" cy="28194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TRON </a:t>
            </a:r>
            <a:endParaRPr lang="en-US" dirty="0"/>
          </a:p>
        </p:txBody>
      </p:sp>
      <p:pic>
        <p:nvPicPr>
          <p:cNvPr id="6" name="Content Placeholder 5" descr="tron-banner.jpg"/>
          <p:cNvPicPr>
            <a:picLocks noGrp="1" noChangeAspect="1"/>
          </p:cNvPicPr>
          <p:nvPr>
            <p:ph idx="1"/>
          </p:nvPr>
        </p:nvPicPr>
        <p:blipFill>
          <a:blip r:embed="rId2" cstate="print"/>
          <a:stretch>
            <a:fillRect/>
          </a:stretch>
        </p:blipFill>
        <p:spPr>
          <a:xfrm>
            <a:off x="457200" y="1904999"/>
            <a:ext cx="8229600" cy="2421789"/>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Aircraft System cont...</a:t>
            </a:r>
            <a:endParaRPr lang="en-US" dirty="0"/>
          </a:p>
        </p:txBody>
      </p:sp>
      <p:sp>
        <p:nvSpPr>
          <p:cNvPr id="3" name="Content Placeholder 2"/>
          <p:cNvSpPr>
            <a:spLocks noGrp="1"/>
          </p:cNvSpPr>
          <p:nvPr>
            <p:ph idx="1"/>
          </p:nvPr>
        </p:nvSpPr>
        <p:spPr/>
        <p:txBody>
          <a:bodyPr/>
          <a:lstStyle/>
          <a:p>
            <a:r>
              <a:rPr lang="en-US" dirty="0" smtClean="0"/>
              <a:t>Consider an aircraft flying under the control of an autopilot. </a:t>
            </a:r>
          </a:p>
          <a:p>
            <a:r>
              <a:rPr lang="en-US" dirty="0" smtClean="0"/>
              <a:t>A gyroscope in the autopilot detects the difference between the actual heading and desired heading.</a:t>
            </a:r>
          </a:p>
          <a:p>
            <a:r>
              <a:rPr lang="en-US" dirty="0" smtClean="0"/>
              <a:t>It sends a signal to move the control surfaces. </a:t>
            </a:r>
          </a:p>
          <a:p>
            <a:r>
              <a:rPr lang="en-US" dirty="0" smtClean="0"/>
              <a:t>In response to the control surface movement the airframe steer towards the desired heading to the desired destination.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factory System</a:t>
            </a:r>
            <a:endParaRPr lang="en-US" dirty="0"/>
          </a:p>
        </p:txBody>
      </p:sp>
      <p:pic>
        <p:nvPicPr>
          <p:cNvPr id="4" name="Content Placeholder 3" descr="factory.PNG"/>
          <p:cNvPicPr>
            <a:picLocks noGrp="1" noChangeAspect="1"/>
          </p:cNvPicPr>
          <p:nvPr>
            <p:ph idx="1"/>
          </p:nvPr>
        </p:nvPicPr>
        <p:blipFill>
          <a:blip r:embed="rId2"/>
          <a:stretch>
            <a:fillRect/>
          </a:stretch>
        </p:blipFill>
        <p:spPr>
          <a:xfrm>
            <a:off x="609600" y="2209800"/>
            <a:ext cx="7224038" cy="259174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Evaluation </a:t>
            </a:r>
            <a:endParaRPr lang="en-US" dirty="0"/>
          </a:p>
        </p:txBody>
      </p:sp>
      <p:sp>
        <p:nvSpPr>
          <p:cNvPr id="3" name="Content Placeholder 2"/>
          <p:cNvSpPr>
            <a:spLocks noGrp="1"/>
          </p:cNvSpPr>
          <p:nvPr>
            <p:ph idx="1"/>
          </p:nvPr>
        </p:nvSpPr>
        <p:spPr>
          <a:xfrm>
            <a:off x="457200" y="1524000"/>
            <a:ext cx="8229600" cy="4800600"/>
          </a:xfrm>
        </p:spPr>
        <p:txBody>
          <a:bodyPr>
            <a:normAutofit lnSpcReduction="10000"/>
          </a:bodyPr>
          <a:lstStyle/>
          <a:p>
            <a:r>
              <a:rPr lang="en-US" dirty="0" smtClean="0"/>
              <a:t>Internal Evaluation-50</a:t>
            </a:r>
          </a:p>
          <a:p>
            <a:pPr lvl="1"/>
            <a:r>
              <a:rPr lang="en-US" dirty="0" smtClean="0"/>
              <a:t>Theory -30</a:t>
            </a:r>
          </a:p>
          <a:p>
            <a:pPr lvl="2"/>
            <a:r>
              <a:rPr lang="en-US" dirty="0" smtClean="0"/>
              <a:t>UT -6</a:t>
            </a:r>
          </a:p>
          <a:p>
            <a:pPr lvl="2"/>
            <a:r>
              <a:rPr lang="en-US" dirty="0" smtClean="0"/>
              <a:t>Assessment -12</a:t>
            </a:r>
          </a:p>
          <a:p>
            <a:pPr lvl="2"/>
            <a:r>
              <a:rPr lang="en-US" dirty="0" smtClean="0"/>
              <a:t>Assignment-5</a:t>
            </a:r>
          </a:p>
          <a:p>
            <a:pPr lvl="2"/>
            <a:r>
              <a:rPr lang="en-US" dirty="0" smtClean="0"/>
              <a:t>Class performance-4</a:t>
            </a:r>
          </a:p>
          <a:p>
            <a:pPr lvl="2"/>
            <a:r>
              <a:rPr lang="en-US" dirty="0" smtClean="0"/>
              <a:t>Attendance-3</a:t>
            </a:r>
          </a:p>
          <a:p>
            <a:pPr lvl="1"/>
            <a:r>
              <a:rPr lang="en-US" dirty="0" smtClean="0"/>
              <a:t>Practical -20</a:t>
            </a:r>
          </a:p>
          <a:p>
            <a:pPr lvl="2"/>
            <a:r>
              <a:rPr lang="en-US" dirty="0" smtClean="0"/>
              <a:t>Lab report-4</a:t>
            </a:r>
          </a:p>
          <a:p>
            <a:pPr lvl="2"/>
            <a:r>
              <a:rPr lang="en-US" dirty="0" smtClean="0"/>
              <a:t>Lab attendance-3</a:t>
            </a:r>
          </a:p>
          <a:p>
            <a:pPr lvl="2"/>
            <a:r>
              <a:rPr lang="en-US" dirty="0" smtClean="0"/>
              <a:t>Lab exam-10</a:t>
            </a:r>
          </a:p>
          <a:p>
            <a:pPr lvl="2"/>
            <a:r>
              <a:rPr lang="en-US" dirty="0" smtClean="0"/>
              <a:t>Lab performance-3</a:t>
            </a:r>
            <a:endParaRPr lang="en-US" dirty="0"/>
          </a:p>
        </p:txBody>
      </p:sp>
      <p:graphicFrame>
        <p:nvGraphicFramePr>
          <p:cNvPr id="4" name="Chart 3"/>
          <p:cNvGraphicFramePr/>
          <p:nvPr/>
        </p:nvGraphicFramePr>
        <p:xfrm>
          <a:off x="4191000" y="381000"/>
          <a:ext cx="4572000" cy="5867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factory System…</a:t>
            </a:r>
            <a:endParaRPr lang="en-US" dirty="0"/>
          </a:p>
        </p:txBody>
      </p:sp>
      <p:sp>
        <p:nvSpPr>
          <p:cNvPr id="3" name="Content Placeholder 2"/>
          <p:cNvSpPr>
            <a:spLocks noGrp="1"/>
          </p:cNvSpPr>
          <p:nvPr>
            <p:ph idx="1"/>
          </p:nvPr>
        </p:nvSpPr>
        <p:spPr/>
        <p:txBody>
          <a:bodyPr/>
          <a:lstStyle/>
          <a:p>
            <a:r>
              <a:rPr lang="en-US" dirty="0" smtClean="0"/>
              <a:t>Consider a factory that make assembles parts for a product.</a:t>
            </a:r>
          </a:p>
          <a:p>
            <a:r>
              <a:rPr lang="en-US" dirty="0" smtClean="0"/>
              <a:t> Two major components of the factory system are the fabrication department that makes the part &amp; the assembly department that produces the product.</a:t>
            </a:r>
          </a:p>
          <a:p>
            <a:r>
              <a:rPr lang="en-US" dirty="0" smtClean="0"/>
              <a:t> A purchasing department maintains &amp; a shipping department dispatches the finished product. </a:t>
            </a:r>
          </a:p>
          <a:p>
            <a:r>
              <a:rPr lang="en-US" dirty="0" smtClean="0"/>
              <a:t>A production control department receives order &amp; assigns work to the other department. </a:t>
            </a:r>
            <a:endParaRPr lang="en-US" dirty="0"/>
          </a:p>
        </p:txBody>
      </p:sp>
      <p:pic>
        <p:nvPicPr>
          <p:cNvPr id="4" name="Picture 3" descr="factory.jpg"/>
          <p:cNvPicPr>
            <a:picLocks noChangeAspect="1"/>
          </p:cNvPicPr>
          <p:nvPr/>
        </p:nvPicPr>
        <p:blipFill>
          <a:blip r:embed="rId2"/>
          <a:stretch>
            <a:fillRect/>
          </a:stretch>
        </p:blipFill>
        <p:spPr>
          <a:xfrm>
            <a:off x="6324600" y="48065"/>
            <a:ext cx="2590800" cy="1933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 System-Assignment</a:t>
            </a:r>
            <a:endParaRPr lang="en-US" dirty="0"/>
          </a:p>
        </p:txBody>
      </p:sp>
      <p:pic>
        <p:nvPicPr>
          <p:cNvPr id="4" name="Content Placeholder 3" descr="solar-planetary-system-animation-2.gif"/>
          <p:cNvPicPr>
            <a:picLocks noGrp="1" noChangeAspect="1"/>
          </p:cNvPicPr>
          <p:nvPr>
            <p:ph idx="1"/>
          </p:nvPr>
        </p:nvPicPr>
        <p:blipFill>
          <a:blip r:embed="rId2"/>
          <a:stretch>
            <a:fillRect/>
          </a:stretch>
        </p:blipFill>
        <p:spPr>
          <a:xfrm>
            <a:off x="990600" y="1879854"/>
            <a:ext cx="7162800" cy="497814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system</a:t>
            </a:r>
            <a:endParaRPr lang="en-US" dirty="0"/>
          </a:p>
        </p:txBody>
      </p:sp>
      <p:sp>
        <p:nvSpPr>
          <p:cNvPr id="3" name="Content Placeholder 2"/>
          <p:cNvSpPr>
            <a:spLocks noGrp="1"/>
          </p:cNvSpPr>
          <p:nvPr>
            <p:ph idx="1"/>
          </p:nvPr>
        </p:nvSpPr>
        <p:spPr/>
        <p:txBody>
          <a:bodyPr>
            <a:normAutofit/>
          </a:bodyPr>
          <a:lstStyle/>
          <a:p>
            <a:r>
              <a:rPr lang="en-US" dirty="0" smtClean="0"/>
              <a:t>Three basic components are:-</a:t>
            </a:r>
          </a:p>
          <a:p>
            <a:pPr lvl="2">
              <a:buNone/>
            </a:pPr>
            <a:r>
              <a:rPr lang="en-US" dirty="0" smtClean="0"/>
              <a:t>• </a:t>
            </a:r>
            <a:r>
              <a:rPr lang="en-US" b="1" dirty="0" smtClean="0"/>
              <a:t>Entity </a:t>
            </a:r>
          </a:p>
          <a:p>
            <a:pPr lvl="2">
              <a:buNone/>
            </a:pPr>
            <a:r>
              <a:rPr lang="en-US" b="1" dirty="0" smtClean="0"/>
              <a:t>• Attributes </a:t>
            </a:r>
          </a:p>
          <a:p>
            <a:pPr lvl="2">
              <a:buNone/>
            </a:pPr>
            <a:r>
              <a:rPr lang="en-US" b="1" dirty="0" smtClean="0"/>
              <a:t>• Activities </a:t>
            </a:r>
          </a:p>
          <a:p>
            <a:pPr lvl="2">
              <a:buNone/>
            </a:pPr>
            <a:endParaRPr lang="en-US" dirty="0" smtClean="0"/>
          </a:p>
          <a:p>
            <a:r>
              <a:rPr lang="en-US" b="1" dirty="0" smtClean="0"/>
              <a:t>Entity: - </a:t>
            </a:r>
            <a:r>
              <a:rPr lang="en-US" dirty="0" smtClean="0"/>
              <a:t>It is used to denote an object of interest in a system. </a:t>
            </a:r>
          </a:p>
          <a:p>
            <a:r>
              <a:rPr lang="en-US" b="1" dirty="0" smtClean="0"/>
              <a:t>Attribute: - </a:t>
            </a:r>
            <a:r>
              <a:rPr lang="en-US" dirty="0" smtClean="0"/>
              <a:t>It denotes a property of an entity. </a:t>
            </a:r>
          </a:p>
          <a:p>
            <a:r>
              <a:rPr lang="en-US" b="1" dirty="0" smtClean="0"/>
              <a:t>Activity:-</a:t>
            </a:r>
            <a:r>
              <a:rPr lang="en-US" dirty="0" smtClean="0"/>
              <a:t>Any process that causes changes in the system is called as an activity. </a:t>
            </a:r>
          </a:p>
        </p:txBody>
      </p:sp>
      <p:pic>
        <p:nvPicPr>
          <p:cNvPr id="4" name="Picture 3" descr="com.jpg"/>
          <p:cNvPicPr>
            <a:picLocks noChangeAspect="1"/>
          </p:cNvPicPr>
          <p:nvPr/>
        </p:nvPicPr>
        <p:blipFill>
          <a:blip r:embed="rId2"/>
          <a:stretch>
            <a:fillRect/>
          </a:stretch>
        </p:blipFill>
        <p:spPr>
          <a:xfrm>
            <a:off x="6890327" y="838200"/>
            <a:ext cx="2253673"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system cont..</a:t>
            </a:r>
            <a:endParaRPr lang="en-US" dirty="0"/>
          </a:p>
        </p:txBody>
      </p:sp>
      <p:sp>
        <p:nvSpPr>
          <p:cNvPr id="3" name="Content Placeholder 2"/>
          <p:cNvSpPr>
            <a:spLocks noGrp="1"/>
          </p:cNvSpPr>
          <p:nvPr>
            <p:ph idx="1"/>
          </p:nvPr>
        </p:nvSpPr>
        <p:spPr/>
        <p:txBody>
          <a:bodyPr/>
          <a:lstStyle/>
          <a:p>
            <a:r>
              <a:rPr lang="en-US" dirty="0" smtClean="0"/>
              <a:t>Example:- </a:t>
            </a:r>
          </a:p>
          <a:p>
            <a:r>
              <a:rPr lang="en-US" dirty="0" smtClean="0"/>
              <a:t>In the factory system the entities are the department, orders, parts and products.</a:t>
            </a:r>
          </a:p>
          <a:p>
            <a:r>
              <a:rPr lang="en-US" dirty="0" smtClean="0"/>
              <a:t>Attributes are such factors as the quantities for each order, type of part or number of machines in a department.</a:t>
            </a:r>
          </a:p>
          <a:p>
            <a:r>
              <a:rPr lang="en-US" dirty="0" smtClean="0"/>
              <a:t>The activities are the manufacturing process of the departments.</a:t>
            </a:r>
          </a:p>
          <a:p>
            <a:endParaRPr lang="en-US" dirty="0"/>
          </a:p>
        </p:txBody>
      </p:sp>
      <p:pic>
        <p:nvPicPr>
          <p:cNvPr id="4" name="Picture 3" descr="product.jpg"/>
          <p:cNvPicPr>
            <a:picLocks noChangeAspect="1"/>
          </p:cNvPicPr>
          <p:nvPr/>
        </p:nvPicPr>
        <p:blipFill>
          <a:blip r:embed="rId2"/>
          <a:stretch>
            <a:fillRect/>
          </a:stretch>
        </p:blipFill>
        <p:spPr>
          <a:xfrm>
            <a:off x="6858000" y="1752600"/>
            <a:ext cx="2032000" cy="1219200"/>
          </a:xfrm>
          <a:prstGeom prst="rect">
            <a:avLst/>
          </a:prstGeom>
        </p:spPr>
      </p:pic>
      <p:pic>
        <p:nvPicPr>
          <p:cNvPr id="5" name="Picture 4" descr="quan.png"/>
          <p:cNvPicPr>
            <a:picLocks noChangeAspect="1"/>
          </p:cNvPicPr>
          <p:nvPr/>
        </p:nvPicPr>
        <p:blipFill>
          <a:blip r:embed="rId3"/>
          <a:stretch>
            <a:fillRect/>
          </a:stretch>
        </p:blipFill>
        <p:spPr>
          <a:xfrm>
            <a:off x="6705600" y="3124200"/>
            <a:ext cx="2133600" cy="1275159"/>
          </a:xfrm>
          <a:prstGeom prst="rect">
            <a:avLst/>
          </a:prstGeom>
        </p:spPr>
      </p:pic>
      <p:pic>
        <p:nvPicPr>
          <p:cNvPr id="6" name="Picture 5" descr="manufac.jpg"/>
          <p:cNvPicPr>
            <a:picLocks noChangeAspect="1"/>
          </p:cNvPicPr>
          <p:nvPr/>
        </p:nvPicPr>
        <p:blipFill>
          <a:blip r:embed="rId4"/>
          <a:stretch>
            <a:fillRect/>
          </a:stretch>
        </p:blipFill>
        <p:spPr>
          <a:xfrm>
            <a:off x="6248400" y="4856480"/>
            <a:ext cx="2724150" cy="17353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system</a:t>
            </a:r>
            <a:endParaRPr lang="en-US" dirty="0"/>
          </a:p>
        </p:txBody>
      </p:sp>
      <p:sp>
        <p:nvSpPr>
          <p:cNvPr id="3" name="Content Placeholder 2"/>
          <p:cNvSpPr>
            <a:spLocks noGrp="1"/>
          </p:cNvSpPr>
          <p:nvPr>
            <p:ph idx="1"/>
          </p:nvPr>
        </p:nvSpPr>
        <p:spPr/>
        <p:txBody>
          <a:bodyPr/>
          <a:lstStyle/>
          <a:p>
            <a:r>
              <a:rPr lang="en-US" b="1" dirty="0" smtClean="0"/>
              <a:t>State</a:t>
            </a:r>
            <a:r>
              <a:rPr lang="en-US" dirty="0" smtClean="0"/>
              <a:t> is used to mean a description of all the entities, attributes and activities as they exist at one point of time. </a:t>
            </a:r>
          </a:p>
          <a:p>
            <a:r>
              <a:rPr lang="en-US" b="1" dirty="0" smtClean="0"/>
              <a:t>Progress:-</a:t>
            </a:r>
            <a:r>
              <a:rPr lang="en-US" dirty="0" smtClean="0"/>
              <a:t>The progress of the system is studied by the system following a change in the state of the system.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 Assignment</a:t>
            </a:r>
            <a:br>
              <a:rPr lang="en-US" dirty="0" smtClean="0"/>
            </a:br>
            <a:r>
              <a:rPr lang="en-US" sz="4000" dirty="0" smtClean="0"/>
              <a:t>Name any three systems with entities, attributes and activities</a:t>
            </a:r>
            <a:endParaRPr lang="en-US" sz="4000" dirty="0"/>
          </a:p>
        </p:txBody>
      </p:sp>
      <p:graphicFrame>
        <p:nvGraphicFramePr>
          <p:cNvPr id="6" name="Content Placeholder 5"/>
          <p:cNvGraphicFramePr>
            <a:graphicFrameLocks noGrp="1"/>
          </p:cNvGraphicFramePr>
          <p:nvPr>
            <p:ph idx="1"/>
          </p:nvPr>
        </p:nvGraphicFramePr>
        <p:xfrm>
          <a:off x="685800" y="2362200"/>
          <a:ext cx="6583680" cy="741680"/>
        </p:xfrm>
        <a:graphic>
          <a:graphicData uri="http://schemas.openxmlformats.org/drawingml/2006/table">
            <a:tbl>
              <a:tblPr firstRow="1" bandRow="1">
                <a:tableStyleId>{5C22544A-7EE6-4342-B048-85BDC9FD1C3A}</a:tableStyleId>
              </a:tblPr>
              <a:tblGrid>
                <a:gridCol w="1645920"/>
                <a:gridCol w="1645920"/>
                <a:gridCol w="1645920"/>
                <a:gridCol w="1645920"/>
              </a:tblGrid>
              <a:tr h="370840">
                <a:tc>
                  <a:txBody>
                    <a:bodyPr/>
                    <a:lstStyle/>
                    <a:p>
                      <a:r>
                        <a:rPr lang="en-US" dirty="0" smtClean="0"/>
                        <a:t>System Name</a:t>
                      </a:r>
                      <a:endParaRPr lang="en-US" dirty="0"/>
                    </a:p>
                  </a:txBody>
                  <a:tcPr/>
                </a:tc>
                <a:tc>
                  <a:txBody>
                    <a:bodyPr/>
                    <a:lstStyle/>
                    <a:p>
                      <a:r>
                        <a:rPr lang="en-US" dirty="0" smtClean="0"/>
                        <a:t>Entities</a:t>
                      </a:r>
                      <a:endParaRPr lang="en-US" dirty="0"/>
                    </a:p>
                  </a:txBody>
                  <a:tcPr/>
                </a:tc>
                <a:tc>
                  <a:txBody>
                    <a:bodyPr/>
                    <a:lstStyle/>
                    <a:p>
                      <a:r>
                        <a:rPr lang="en-US" dirty="0" smtClean="0"/>
                        <a:t>Attributes</a:t>
                      </a:r>
                      <a:endParaRPr lang="en-US" dirty="0"/>
                    </a:p>
                  </a:txBody>
                  <a:tcPr/>
                </a:tc>
                <a:tc>
                  <a:txBody>
                    <a:bodyPr/>
                    <a:lstStyle/>
                    <a:p>
                      <a:r>
                        <a:rPr lang="en-US" dirty="0" smtClean="0"/>
                        <a:t>Activities</a:t>
                      </a:r>
                      <a:endParaRPr lang="en-US" dirty="0"/>
                    </a:p>
                  </a:txBody>
                  <a:tcPr/>
                </a:tc>
              </a:tr>
              <a:tr h="370840">
                <a:tc>
                  <a:txBody>
                    <a:bodyPr/>
                    <a:lstStyle/>
                    <a:p>
                      <a:r>
                        <a:rPr lang="en-US" dirty="0" smtClean="0"/>
                        <a:t>………………..</a:t>
                      </a:r>
                      <a:endParaRPr lang="en-US" dirty="0"/>
                    </a:p>
                  </a:txBody>
                  <a:tcPr/>
                </a:tc>
                <a:tc>
                  <a:txBody>
                    <a:bodyPr/>
                    <a:lstStyle/>
                    <a:p>
                      <a:r>
                        <a:rPr lang="en-US" dirty="0" smtClean="0"/>
                        <a:t>…….    ……</a:t>
                      </a:r>
                      <a:r>
                        <a:rPr lang="en-US" baseline="0" dirty="0" smtClean="0"/>
                        <a:t>  …..</a:t>
                      </a:r>
                      <a:endParaRPr lang="en-US" dirty="0"/>
                    </a:p>
                  </a:txBody>
                  <a:tcPr/>
                </a:tc>
                <a:tc>
                  <a:txBody>
                    <a:bodyPr/>
                    <a:lstStyle/>
                    <a:p>
                      <a:r>
                        <a:rPr lang="en-US" dirty="0" smtClean="0"/>
                        <a:t>…….  ……..  …….</a:t>
                      </a:r>
                      <a:endParaRPr lang="en-US" dirty="0"/>
                    </a:p>
                  </a:txBody>
                  <a:tcPr/>
                </a:tc>
                <a:tc>
                  <a:txBody>
                    <a:bodyPr/>
                    <a:lstStyle/>
                    <a:p>
                      <a:r>
                        <a:rPr lang="en-US" dirty="0" smtClean="0"/>
                        <a:t>……</a:t>
                      </a:r>
                      <a:r>
                        <a:rPr lang="en-US" baseline="0" dirty="0" smtClean="0"/>
                        <a:t>  ……..  ……..</a:t>
                      </a:r>
                      <a:endParaRPr lang="en-US" dirty="0"/>
                    </a:p>
                  </a:txBody>
                  <a:tcPr/>
                </a:tc>
              </a:tr>
            </a:tbl>
          </a:graphicData>
        </a:graphic>
      </p:graphicFrame>
      <p:graphicFrame>
        <p:nvGraphicFramePr>
          <p:cNvPr id="7" name="Content Placeholder 5"/>
          <p:cNvGraphicFramePr>
            <a:graphicFrameLocks/>
          </p:cNvGraphicFramePr>
          <p:nvPr/>
        </p:nvGraphicFramePr>
        <p:xfrm>
          <a:off x="762000" y="3657600"/>
          <a:ext cx="6583680" cy="741680"/>
        </p:xfrm>
        <a:graphic>
          <a:graphicData uri="http://schemas.openxmlformats.org/drawingml/2006/table">
            <a:tbl>
              <a:tblPr firstRow="1" bandRow="1">
                <a:tableStyleId>{5C22544A-7EE6-4342-B048-85BDC9FD1C3A}</a:tableStyleId>
              </a:tblPr>
              <a:tblGrid>
                <a:gridCol w="1645920"/>
                <a:gridCol w="1645920"/>
                <a:gridCol w="1645920"/>
                <a:gridCol w="1645920"/>
              </a:tblGrid>
              <a:tr h="370840">
                <a:tc>
                  <a:txBody>
                    <a:bodyPr/>
                    <a:lstStyle/>
                    <a:p>
                      <a:r>
                        <a:rPr lang="en-US" dirty="0" smtClean="0"/>
                        <a:t>System Name</a:t>
                      </a:r>
                      <a:endParaRPr lang="en-US" dirty="0"/>
                    </a:p>
                  </a:txBody>
                  <a:tcPr/>
                </a:tc>
                <a:tc>
                  <a:txBody>
                    <a:bodyPr/>
                    <a:lstStyle/>
                    <a:p>
                      <a:r>
                        <a:rPr lang="en-US" dirty="0" smtClean="0"/>
                        <a:t>Entities</a:t>
                      </a:r>
                      <a:endParaRPr lang="en-US" dirty="0"/>
                    </a:p>
                  </a:txBody>
                  <a:tcPr/>
                </a:tc>
                <a:tc>
                  <a:txBody>
                    <a:bodyPr/>
                    <a:lstStyle/>
                    <a:p>
                      <a:r>
                        <a:rPr lang="en-US" dirty="0" smtClean="0"/>
                        <a:t>Attributes</a:t>
                      </a:r>
                      <a:endParaRPr lang="en-US" dirty="0"/>
                    </a:p>
                  </a:txBody>
                  <a:tcPr/>
                </a:tc>
                <a:tc>
                  <a:txBody>
                    <a:bodyPr/>
                    <a:lstStyle/>
                    <a:p>
                      <a:r>
                        <a:rPr lang="en-US" dirty="0" smtClean="0"/>
                        <a:t>Activities</a:t>
                      </a:r>
                      <a:endParaRPr lang="en-US" dirty="0"/>
                    </a:p>
                  </a:txBody>
                  <a:tcPr/>
                </a:tc>
              </a:tr>
              <a:tr h="370840">
                <a:tc>
                  <a:txBody>
                    <a:bodyPr/>
                    <a:lstStyle/>
                    <a:p>
                      <a:r>
                        <a:rPr lang="en-US" dirty="0" smtClean="0"/>
                        <a:t>………………..</a:t>
                      </a:r>
                      <a:endParaRPr lang="en-US" dirty="0"/>
                    </a:p>
                  </a:txBody>
                  <a:tcPr/>
                </a:tc>
                <a:tc>
                  <a:txBody>
                    <a:bodyPr/>
                    <a:lstStyle/>
                    <a:p>
                      <a:r>
                        <a:rPr lang="en-US" dirty="0" smtClean="0"/>
                        <a:t>…….    ……</a:t>
                      </a:r>
                      <a:r>
                        <a:rPr lang="en-US" baseline="0" dirty="0" smtClean="0"/>
                        <a:t>  …..</a:t>
                      </a:r>
                      <a:endParaRPr lang="en-US" dirty="0"/>
                    </a:p>
                  </a:txBody>
                  <a:tcPr/>
                </a:tc>
                <a:tc>
                  <a:txBody>
                    <a:bodyPr/>
                    <a:lstStyle/>
                    <a:p>
                      <a:r>
                        <a:rPr lang="en-US" dirty="0" smtClean="0"/>
                        <a:t>…….  ……..  …….</a:t>
                      </a:r>
                      <a:endParaRPr lang="en-US" dirty="0"/>
                    </a:p>
                  </a:txBody>
                  <a:tcPr/>
                </a:tc>
                <a:tc>
                  <a:txBody>
                    <a:bodyPr/>
                    <a:lstStyle/>
                    <a:p>
                      <a:r>
                        <a:rPr lang="en-US" dirty="0" smtClean="0"/>
                        <a:t>……</a:t>
                      </a:r>
                      <a:r>
                        <a:rPr lang="en-US" baseline="0" dirty="0" smtClean="0"/>
                        <a:t>  ……..  ……..</a:t>
                      </a:r>
                      <a:endParaRPr lang="en-US" dirty="0"/>
                    </a:p>
                  </a:txBody>
                  <a:tcPr/>
                </a:tc>
              </a:tr>
            </a:tbl>
          </a:graphicData>
        </a:graphic>
      </p:graphicFrame>
      <p:graphicFrame>
        <p:nvGraphicFramePr>
          <p:cNvPr id="9" name="Content Placeholder 5"/>
          <p:cNvGraphicFramePr>
            <a:graphicFrameLocks/>
          </p:cNvGraphicFramePr>
          <p:nvPr/>
        </p:nvGraphicFramePr>
        <p:xfrm>
          <a:off x="838200" y="5029200"/>
          <a:ext cx="6583680" cy="741680"/>
        </p:xfrm>
        <a:graphic>
          <a:graphicData uri="http://schemas.openxmlformats.org/drawingml/2006/table">
            <a:tbl>
              <a:tblPr firstRow="1" bandRow="1">
                <a:tableStyleId>{5C22544A-7EE6-4342-B048-85BDC9FD1C3A}</a:tableStyleId>
              </a:tblPr>
              <a:tblGrid>
                <a:gridCol w="1645920"/>
                <a:gridCol w="1645920"/>
                <a:gridCol w="1645920"/>
                <a:gridCol w="1645920"/>
              </a:tblGrid>
              <a:tr h="370840">
                <a:tc>
                  <a:txBody>
                    <a:bodyPr/>
                    <a:lstStyle/>
                    <a:p>
                      <a:r>
                        <a:rPr lang="en-US" dirty="0" smtClean="0"/>
                        <a:t>System Name</a:t>
                      </a:r>
                      <a:endParaRPr lang="en-US" dirty="0"/>
                    </a:p>
                  </a:txBody>
                  <a:tcPr/>
                </a:tc>
                <a:tc>
                  <a:txBody>
                    <a:bodyPr/>
                    <a:lstStyle/>
                    <a:p>
                      <a:r>
                        <a:rPr lang="en-US" dirty="0" smtClean="0"/>
                        <a:t>Entities</a:t>
                      </a:r>
                      <a:endParaRPr lang="en-US" dirty="0"/>
                    </a:p>
                  </a:txBody>
                  <a:tcPr/>
                </a:tc>
                <a:tc>
                  <a:txBody>
                    <a:bodyPr/>
                    <a:lstStyle/>
                    <a:p>
                      <a:r>
                        <a:rPr lang="en-US" dirty="0" smtClean="0"/>
                        <a:t>Attributes</a:t>
                      </a:r>
                      <a:endParaRPr lang="en-US" dirty="0"/>
                    </a:p>
                  </a:txBody>
                  <a:tcPr/>
                </a:tc>
                <a:tc>
                  <a:txBody>
                    <a:bodyPr/>
                    <a:lstStyle/>
                    <a:p>
                      <a:r>
                        <a:rPr lang="en-US" dirty="0" smtClean="0"/>
                        <a:t>Activities</a:t>
                      </a:r>
                      <a:endParaRPr lang="en-US" dirty="0"/>
                    </a:p>
                  </a:txBody>
                  <a:tcPr/>
                </a:tc>
              </a:tr>
              <a:tr h="370840">
                <a:tc>
                  <a:txBody>
                    <a:bodyPr/>
                    <a:lstStyle/>
                    <a:p>
                      <a:r>
                        <a:rPr lang="en-US" dirty="0" smtClean="0"/>
                        <a:t>………………..</a:t>
                      </a:r>
                      <a:endParaRPr lang="en-US" dirty="0"/>
                    </a:p>
                  </a:txBody>
                  <a:tcPr/>
                </a:tc>
                <a:tc>
                  <a:txBody>
                    <a:bodyPr/>
                    <a:lstStyle/>
                    <a:p>
                      <a:r>
                        <a:rPr lang="en-US" dirty="0" smtClean="0"/>
                        <a:t>…….    ……</a:t>
                      </a:r>
                      <a:r>
                        <a:rPr lang="en-US" baseline="0" dirty="0" smtClean="0"/>
                        <a:t>  …..</a:t>
                      </a:r>
                      <a:endParaRPr lang="en-US" dirty="0"/>
                    </a:p>
                  </a:txBody>
                  <a:tcPr/>
                </a:tc>
                <a:tc>
                  <a:txBody>
                    <a:bodyPr/>
                    <a:lstStyle/>
                    <a:p>
                      <a:r>
                        <a:rPr lang="en-US" dirty="0" smtClean="0"/>
                        <a:t>…….  ……..  …….</a:t>
                      </a:r>
                      <a:endParaRPr lang="en-US" dirty="0"/>
                    </a:p>
                  </a:txBody>
                  <a:tcPr/>
                </a:tc>
                <a:tc>
                  <a:txBody>
                    <a:bodyPr/>
                    <a:lstStyle/>
                    <a:p>
                      <a:r>
                        <a:rPr lang="en-US" dirty="0" smtClean="0"/>
                        <a:t>……</a:t>
                      </a:r>
                      <a:r>
                        <a:rPr lang="en-US" baseline="0" dirty="0" smtClean="0"/>
                        <a:t>  ……..  ……..</a:t>
                      </a:r>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Environment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system is often affected by changes occurring outside the system. </a:t>
            </a:r>
          </a:p>
          <a:p>
            <a:r>
              <a:rPr lang="en-US" dirty="0" smtClean="0"/>
              <a:t>Such changes occurring outside the system are said to occur in the system environment.</a:t>
            </a:r>
          </a:p>
          <a:p>
            <a:r>
              <a:rPr lang="en-US" dirty="0" smtClean="0"/>
              <a:t> An important step in modeling system is to decide upon the boundary between the system and its environment. </a:t>
            </a:r>
          </a:p>
          <a:p>
            <a:r>
              <a:rPr lang="en-US" dirty="0" smtClean="0"/>
              <a:t>The term </a:t>
            </a:r>
            <a:r>
              <a:rPr lang="en-US" b="1" dirty="0" smtClean="0"/>
              <a:t>endogenous</a:t>
            </a:r>
            <a:r>
              <a:rPr lang="en-US" dirty="0" smtClean="0"/>
              <a:t> is used to describe activities occurring within the system. Example: sports, cultural functions in a university system. </a:t>
            </a:r>
          </a:p>
          <a:p>
            <a:r>
              <a:rPr lang="en-US" dirty="0" smtClean="0"/>
              <a:t>The term </a:t>
            </a:r>
            <a:r>
              <a:rPr lang="en-US" b="1" dirty="0" smtClean="0"/>
              <a:t>exogenous</a:t>
            </a:r>
            <a:r>
              <a:rPr lang="en-US" dirty="0" smtClean="0"/>
              <a:t> is used to describe the activities in the environment that affect the system. Example: strikes in a university system</a:t>
            </a:r>
            <a:endParaRPr lang="en-US" dirty="0"/>
          </a:p>
        </p:txBody>
      </p:sp>
      <p:pic>
        <p:nvPicPr>
          <p:cNvPr id="4" name="Picture 3" descr="slide_3.jpg"/>
          <p:cNvPicPr>
            <a:picLocks noChangeAspect="1"/>
          </p:cNvPicPr>
          <p:nvPr/>
        </p:nvPicPr>
        <p:blipFill>
          <a:blip r:embed="rId2"/>
          <a:stretch>
            <a:fillRect/>
          </a:stretch>
        </p:blipFill>
        <p:spPr>
          <a:xfrm>
            <a:off x="3048000" y="2590800"/>
            <a:ext cx="6096000" cy="426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and Closed System</a:t>
            </a:r>
            <a:endParaRPr lang="en-US" dirty="0"/>
          </a:p>
        </p:txBody>
      </p:sp>
      <p:sp>
        <p:nvSpPr>
          <p:cNvPr id="3" name="Content Placeholder 2"/>
          <p:cNvSpPr>
            <a:spLocks noGrp="1"/>
          </p:cNvSpPr>
          <p:nvPr>
            <p:ph idx="1"/>
          </p:nvPr>
        </p:nvSpPr>
        <p:spPr/>
        <p:txBody>
          <a:bodyPr/>
          <a:lstStyle/>
          <a:p>
            <a:r>
              <a:rPr lang="en-US" dirty="0" smtClean="0"/>
              <a:t>Based on these activities a system may be classified as open or closed system. </a:t>
            </a:r>
          </a:p>
          <a:p>
            <a:r>
              <a:rPr lang="en-US" dirty="0" smtClean="0"/>
              <a:t>A system for which there is no exogenous activity is said to be a </a:t>
            </a:r>
            <a:r>
              <a:rPr lang="en-US" b="1" dirty="0" smtClean="0"/>
              <a:t>closed system. </a:t>
            </a:r>
          </a:p>
          <a:p>
            <a:endParaRPr lang="en-US" b="1" dirty="0" smtClean="0"/>
          </a:p>
          <a:p>
            <a:endParaRPr lang="en-US" b="1" dirty="0" smtClean="0"/>
          </a:p>
          <a:p>
            <a:r>
              <a:rPr lang="en-US" dirty="0" smtClean="0"/>
              <a:t>A system that has exogenous activities is called as an </a:t>
            </a:r>
            <a:r>
              <a:rPr lang="en-US" b="1" dirty="0" smtClean="0"/>
              <a:t>open system.</a:t>
            </a:r>
            <a:endParaRPr lang="en-US" b="1" dirty="0"/>
          </a:p>
        </p:txBody>
      </p:sp>
      <p:pic>
        <p:nvPicPr>
          <p:cNvPr id="4" name="Picture 3" descr="closed.png"/>
          <p:cNvPicPr>
            <a:picLocks noChangeAspect="1"/>
          </p:cNvPicPr>
          <p:nvPr/>
        </p:nvPicPr>
        <p:blipFill>
          <a:blip r:embed="rId2"/>
          <a:stretch>
            <a:fillRect/>
          </a:stretch>
        </p:blipFill>
        <p:spPr>
          <a:xfrm>
            <a:off x="6189689" y="2438400"/>
            <a:ext cx="2954311" cy="2047875"/>
          </a:xfrm>
          <a:prstGeom prst="rect">
            <a:avLst/>
          </a:prstGeom>
        </p:spPr>
      </p:pic>
      <p:pic>
        <p:nvPicPr>
          <p:cNvPr id="5" name="Picture 4" descr="open.png"/>
          <p:cNvPicPr>
            <a:picLocks noChangeAspect="1"/>
          </p:cNvPicPr>
          <p:nvPr/>
        </p:nvPicPr>
        <p:blipFill>
          <a:blip r:embed="rId3"/>
          <a:stretch>
            <a:fillRect/>
          </a:stretch>
        </p:blipFill>
        <p:spPr>
          <a:xfrm>
            <a:off x="3276600" y="4953000"/>
            <a:ext cx="24003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Deterministic </a:t>
            </a:r>
            <a:r>
              <a:rPr lang="en-US" dirty="0" err="1" smtClean="0"/>
              <a:t>vs.Stochastic</a:t>
            </a:r>
            <a:r>
              <a:rPr lang="en-US" dirty="0" smtClean="0"/>
              <a:t>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Depending on the manner on which they can be described activities can be classified as </a:t>
            </a:r>
          </a:p>
          <a:p>
            <a:pPr lvl="1"/>
            <a:r>
              <a:rPr lang="en-US" b="1" dirty="0" smtClean="0"/>
              <a:t>deterministic </a:t>
            </a:r>
          </a:p>
          <a:p>
            <a:pPr lvl="1"/>
            <a:r>
              <a:rPr lang="en-US" b="1" dirty="0" smtClean="0"/>
              <a:t>stochastic. </a:t>
            </a:r>
          </a:p>
          <a:p>
            <a:r>
              <a:rPr lang="en-US" b="1" dirty="0" smtClean="0"/>
              <a:t>Deterministic</a:t>
            </a:r>
            <a:r>
              <a:rPr lang="en-US" dirty="0" smtClean="0"/>
              <a:t> An activity is said to be deterministic where the outcome of an activity can be described completely in term of its input, </a:t>
            </a:r>
          </a:p>
          <a:p>
            <a:r>
              <a:rPr lang="en-US" dirty="0" smtClean="0"/>
              <a:t>Example: AND, OR, NOT operations. </a:t>
            </a:r>
          </a:p>
          <a:p>
            <a:r>
              <a:rPr lang="en-US" b="1" dirty="0" smtClean="0"/>
              <a:t>Stochastic </a:t>
            </a:r>
            <a:r>
              <a:rPr lang="en-US" dirty="0" smtClean="0"/>
              <a:t>An activity is said to be stochastic where the effects of the activity vary randomly over various possible outcomes. </a:t>
            </a:r>
          </a:p>
          <a:p>
            <a:r>
              <a:rPr lang="en-US" dirty="0" smtClean="0"/>
              <a:t>Example: Throwing a dice or tossing a coin.</a:t>
            </a:r>
            <a:endParaRPr lang="en-US" dirty="0"/>
          </a:p>
        </p:txBody>
      </p:sp>
      <p:pic>
        <p:nvPicPr>
          <p:cNvPr id="4" name="Picture 3" descr="and.png"/>
          <p:cNvPicPr>
            <a:picLocks noChangeAspect="1"/>
          </p:cNvPicPr>
          <p:nvPr/>
        </p:nvPicPr>
        <p:blipFill>
          <a:blip r:embed="rId2" cstate="print"/>
          <a:stretch>
            <a:fillRect/>
          </a:stretch>
        </p:blipFill>
        <p:spPr>
          <a:xfrm>
            <a:off x="5257800" y="3200400"/>
            <a:ext cx="1669787" cy="1029424"/>
          </a:xfrm>
          <a:prstGeom prst="rect">
            <a:avLst/>
          </a:prstGeom>
        </p:spPr>
      </p:pic>
      <p:pic>
        <p:nvPicPr>
          <p:cNvPr id="5" name="Picture 4" descr="OR_ANSI.svg.png"/>
          <p:cNvPicPr>
            <a:picLocks noChangeAspect="1"/>
          </p:cNvPicPr>
          <p:nvPr/>
        </p:nvPicPr>
        <p:blipFill>
          <a:blip r:embed="rId3" cstate="print"/>
          <a:stretch>
            <a:fillRect/>
          </a:stretch>
        </p:blipFill>
        <p:spPr>
          <a:xfrm>
            <a:off x="6858000" y="3810000"/>
            <a:ext cx="1752600" cy="876300"/>
          </a:xfrm>
          <a:prstGeom prst="rect">
            <a:avLst/>
          </a:prstGeom>
        </p:spPr>
      </p:pic>
      <p:pic>
        <p:nvPicPr>
          <p:cNvPr id="6" name="Picture 5" descr="dice.jpg"/>
          <p:cNvPicPr>
            <a:picLocks noChangeAspect="1"/>
          </p:cNvPicPr>
          <p:nvPr/>
        </p:nvPicPr>
        <p:blipFill>
          <a:blip r:embed="rId4"/>
          <a:stretch>
            <a:fillRect/>
          </a:stretch>
        </p:blipFill>
        <p:spPr>
          <a:xfrm>
            <a:off x="7124700" y="5410200"/>
            <a:ext cx="2019300" cy="1447800"/>
          </a:xfrm>
          <a:prstGeom prst="rect">
            <a:avLst/>
          </a:prstGeom>
        </p:spPr>
      </p:pic>
      <p:pic>
        <p:nvPicPr>
          <p:cNvPr id="7" name="Picture 6" descr="coin.jpg"/>
          <p:cNvPicPr>
            <a:picLocks noChangeAspect="1"/>
          </p:cNvPicPr>
          <p:nvPr/>
        </p:nvPicPr>
        <p:blipFill>
          <a:blip r:embed="rId5" cstate="print"/>
          <a:stretch>
            <a:fillRect/>
          </a:stretch>
        </p:blipFill>
        <p:spPr>
          <a:xfrm>
            <a:off x="4343400" y="5486400"/>
            <a:ext cx="2058203"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linds(horizontal)">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Continuous vs. Discrete system</a:t>
            </a:r>
            <a:endParaRPr lang="en-US" dirty="0"/>
          </a:p>
        </p:txBody>
      </p:sp>
      <p:sp>
        <p:nvSpPr>
          <p:cNvPr id="3" name="Content Placeholder 2"/>
          <p:cNvSpPr>
            <a:spLocks noGrp="1"/>
          </p:cNvSpPr>
          <p:nvPr>
            <p:ph idx="1"/>
          </p:nvPr>
        </p:nvSpPr>
        <p:spPr>
          <a:xfrm>
            <a:off x="457200" y="1219200"/>
            <a:ext cx="8229600" cy="5105400"/>
          </a:xfrm>
        </p:spPr>
        <p:txBody>
          <a:bodyPr>
            <a:normAutofit/>
          </a:bodyPr>
          <a:lstStyle/>
          <a:p>
            <a:r>
              <a:rPr lang="en-US" b="1" dirty="0" smtClean="0"/>
              <a:t>Continuous system</a:t>
            </a:r>
          </a:p>
          <a:p>
            <a:pPr lvl="1"/>
            <a:r>
              <a:rPr lang="en-US" dirty="0" smtClean="0"/>
              <a:t>Systems in which the changes are predominantly smooth are called continuous system. </a:t>
            </a:r>
          </a:p>
          <a:p>
            <a:pPr lvl="2">
              <a:buNone/>
            </a:pPr>
            <a:r>
              <a:rPr lang="en-US" dirty="0" smtClean="0"/>
              <a:t>Example: The movement of the aircraft occurs smoothly so aircraft system is a continuous system. </a:t>
            </a:r>
          </a:p>
          <a:p>
            <a:r>
              <a:rPr lang="en-US" b="1" dirty="0" smtClean="0"/>
              <a:t>Discrete system </a:t>
            </a:r>
          </a:p>
          <a:p>
            <a:pPr lvl="1"/>
            <a:r>
              <a:rPr lang="en-US" dirty="0" smtClean="0"/>
              <a:t>Systems in which the changes are predominantly discontinuous are called discrete system.</a:t>
            </a:r>
          </a:p>
          <a:p>
            <a:pPr lvl="2"/>
            <a:r>
              <a:rPr lang="en-US" dirty="0" smtClean="0"/>
              <a:t> Example: Changes in the factory occur discontinuously so factory system is a discrete system.</a:t>
            </a:r>
            <a:endParaRPr lang="en-US" dirty="0"/>
          </a:p>
        </p:txBody>
      </p:sp>
      <p:pic>
        <p:nvPicPr>
          <p:cNvPr id="6" name="Picture 5" descr="airplane_flying_the_skies_md_wm.gif"/>
          <p:cNvPicPr>
            <a:picLocks noChangeAspect="1"/>
          </p:cNvPicPr>
          <p:nvPr/>
        </p:nvPicPr>
        <p:blipFill>
          <a:blip r:embed="rId2"/>
          <a:stretch>
            <a:fillRect/>
          </a:stretch>
        </p:blipFill>
        <p:spPr>
          <a:xfrm>
            <a:off x="6172200" y="152400"/>
            <a:ext cx="2971800" cy="2514600"/>
          </a:xfrm>
          <a:prstGeom prst="rect">
            <a:avLst/>
          </a:prstGeom>
        </p:spPr>
      </p:pic>
      <p:pic>
        <p:nvPicPr>
          <p:cNvPr id="7" name="Picture 6" descr="fac.gif"/>
          <p:cNvPicPr>
            <a:picLocks noChangeAspect="1"/>
          </p:cNvPicPr>
          <p:nvPr/>
        </p:nvPicPr>
        <p:blipFill>
          <a:blip r:embed="rId3"/>
          <a:stretch>
            <a:fillRect/>
          </a:stretch>
        </p:blipFill>
        <p:spPr>
          <a:xfrm>
            <a:off x="4724400" y="4374185"/>
            <a:ext cx="4419600" cy="2483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fontScale="90000"/>
          </a:bodyPr>
          <a:lstStyle/>
          <a:p>
            <a:r>
              <a:rPr lang="en-US" b="1" dirty="0" smtClean="0"/>
              <a:t>Simulation and Modeling (3-1-3)</a:t>
            </a:r>
            <a:r>
              <a:rPr lang="en-US" dirty="0" smtClean="0"/>
              <a:t/>
            </a:r>
            <a:br>
              <a:rPr lang="en-US" dirty="0" smtClean="0"/>
            </a:br>
            <a:endParaRPr lang="en-US" dirty="0"/>
          </a:p>
        </p:txBody>
      </p:sp>
      <p:sp>
        <p:nvSpPr>
          <p:cNvPr id="3" name="Content Placeholder 2"/>
          <p:cNvSpPr>
            <a:spLocks noGrp="1"/>
          </p:cNvSpPr>
          <p:nvPr>
            <p:ph idx="1"/>
          </p:nvPr>
        </p:nvSpPr>
        <p:spPr>
          <a:xfrm>
            <a:off x="457200" y="1066800"/>
            <a:ext cx="8229600" cy="5257800"/>
          </a:xfrm>
        </p:spPr>
        <p:txBody>
          <a:bodyPr>
            <a:normAutofit lnSpcReduction="10000"/>
          </a:bodyPr>
          <a:lstStyle/>
          <a:p>
            <a:r>
              <a:rPr lang="en-GB" b="1" dirty="0" smtClean="0"/>
              <a:t>Course Introduction</a:t>
            </a:r>
          </a:p>
          <a:p>
            <a:pPr marL="548640" lvl="2" indent="-274320">
              <a:buClr>
                <a:schemeClr val="accent3"/>
              </a:buClr>
              <a:buSzPct val="95000"/>
            </a:pPr>
            <a:r>
              <a:rPr lang="en-US" dirty="0" smtClean="0"/>
              <a:t>In general, </a:t>
            </a:r>
            <a:r>
              <a:rPr lang="en-GB" dirty="0" smtClean="0"/>
              <a:t>this course will introduce the basic concept of modelling and simulation that are extensively used by engineers to innovate new products, evaluate designs and simulate the possible impacts of alternative approaches.</a:t>
            </a:r>
            <a:endParaRPr lang="en-GB" b="1" dirty="0" smtClean="0"/>
          </a:p>
          <a:p>
            <a:r>
              <a:rPr lang="en-GB" b="1" dirty="0" smtClean="0"/>
              <a:t>Prerequisites</a:t>
            </a:r>
          </a:p>
          <a:p>
            <a:pPr marL="548640" lvl="2" indent="-274320">
              <a:buClr>
                <a:schemeClr val="accent3"/>
              </a:buClr>
              <a:buSzPct val="95000"/>
            </a:pPr>
            <a:r>
              <a:rPr lang="en-GB" dirty="0" smtClean="0"/>
              <a:t>Basic knowledge of numerical mathematics, probability and statistics, and basics of programming</a:t>
            </a:r>
            <a:r>
              <a:rPr lang="en-GB" b="1" dirty="0" smtClean="0"/>
              <a:t> (C or C++ or C# or Java)</a:t>
            </a:r>
          </a:p>
          <a:p>
            <a:r>
              <a:rPr lang="en-GB" b="1" dirty="0" smtClean="0"/>
              <a:t>Course Objective</a:t>
            </a:r>
          </a:p>
          <a:p>
            <a:pPr lvl="1"/>
            <a:r>
              <a:rPr lang="en-US" dirty="0" smtClean="0"/>
              <a:t>To introduce the details of modeling and simulation technologies to the students.</a:t>
            </a:r>
          </a:p>
          <a:p>
            <a:pPr lvl="1"/>
            <a:r>
              <a:rPr lang="en-US" dirty="0" smtClean="0"/>
              <a:t>To provide the knowledge of discrete and continuous system, generation of random variables, analysis of simulation output and simulation languages.</a:t>
            </a:r>
            <a:endParaRPr lang="en-GB" b="1" dirty="0" smtClean="0"/>
          </a:p>
          <a:p>
            <a:pPr>
              <a:buNone/>
            </a:pPr>
            <a:endParaRPr lang="en-GB" b="1" dirty="0" smtClean="0"/>
          </a:p>
          <a:p>
            <a:endParaRPr lang="en-GB" b="1" dirty="0" smtClean="0"/>
          </a:p>
          <a:p>
            <a:endParaRPr lang="en-GB" b="1" dirty="0" smtClean="0"/>
          </a:p>
          <a:p>
            <a:pPr>
              <a:buNone/>
            </a:pPr>
            <a:endParaRPr lang="en-US" b="1" dirty="0" smtClean="0"/>
          </a:p>
          <a:p>
            <a:endParaRPr lang="en-GB" b="1" dirty="0" smtClean="0"/>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Modeling</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Model</a:t>
            </a:r>
          </a:p>
          <a:p>
            <a:r>
              <a:rPr lang="en-US" dirty="0" smtClean="0"/>
              <a:t>The </a:t>
            </a:r>
            <a:r>
              <a:rPr lang="en-US" b="1" dirty="0" smtClean="0"/>
              <a:t>model</a:t>
            </a:r>
            <a:r>
              <a:rPr lang="en-US" dirty="0" smtClean="0"/>
              <a:t> is defined as the body of information about a system gathered for the purpose of studying the system. </a:t>
            </a:r>
          </a:p>
          <a:p>
            <a:r>
              <a:rPr lang="en-US" dirty="0" smtClean="0"/>
              <a:t>The tasks of deriving a system model are divided into two subtasks. They are</a:t>
            </a:r>
          </a:p>
          <a:p>
            <a:pPr lvl="1"/>
            <a:r>
              <a:rPr lang="en-US" b="1" dirty="0" smtClean="0"/>
              <a:t> 1. Establishing the model structure </a:t>
            </a:r>
          </a:p>
          <a:p>
            <a:pPr lvl="1"/>
            <a:r>
              <a:rPr lang="en-US" b="1" dirty="0" smtClean="0"/>
              <a:t>2. Supplying the data</a:t>
            </a:r>
          </a:p>
          <a:p>
            <a:r>
              <a:rPr lang="en-US" dirty="0" smtClean="0"/>
              <a:t> </a:t>
            </a:r>
            <a:r>
              <a:rPr lang="en-US" b="1" dirty="0" smtClean="0"/>
              <a:t>Establishing the model structure :</a:t>
            </a:r>
            <a:r>
              <a:rPr lang="en-US" dirty="0" smtClean="0"/>
              <a:t>It determines the system boundary and identifies the entities, attributes and activities of the system. </a:t>
            </a:r>
          </a:p>
          <a:p>
            <a:r>
              <a:rPr lang="en-US" b="1" dirty="0" smtClean="0"/>
              <a:t>Supplying the data :</a:t>
            </a:r>
            <a:r>
              <a:rPr lang="en-US" dirty="0" smtClean="0"/>
              <a:t>The data provides the values that the attributes can have and define the relationships involved in the activities.</a:t>
            </a:r>
            <a:endParaRPr lang="en-US" dirty="0"/>
          </a:p>
        </p:txBody>
      </p:sp>
      <p:pic>
        <p:nvPicPr>
          <p:cNvPr id="6" name="Picture 5" descr="model.jpg"/>
          <p:cNvPicPr>
            <a:picLocks noChangeAspect="1"/>
          </p:cNvPicPr>
          <p:nvPr/>
        </p:nvPicPr>
        <p:blipFill>
          <a:blip r:embed="rId2"/>
          <a:stretch>
            <a:fillRect/>
          </a:stretch>
        </p:blipFill>
        <p:spPr>
          <a:xfrm>
            <a:off x="6553200" y="0"/>
            <a:ext cx="2590800" cy="1884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pic>
        <p:nvPicPr>
          <p:cNvPr id="6" name="Content Placeholder 5" descr="modelsty.PNG"/>
          <p:cNvPicPr>
            <a:picLocks noGrp="1" noChangeAspect="1"/>
          </p:cNvPicPr>
          <p:nvPr>
            <p:ph idx="1"/>
          </p:nvPr>
        </p:nvPicPr>
        <p:blipFill>
          <a:blip r:embed="rId2"/>
          <a:stretch>
            <a:fillRect/>
          </a:stretch>
        </p:blipFill>
        <p:spPr>
          <a:xfrm>
            <a:off x="1143000" y="1682947"/>
            <a:ext cx="6781800" cy="483949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a:bodyPr>
          <a:lstStyle/>
          <a:p>
            <a:r>
              <a:rPr lang="en-US" dirty="0" smtClean="0"/>
              <a:t>Models are broadly classified into </a:t>
            </a:r>
          </a:p>
          <a:p>
            <a:pPr lvl="1"/>
            <a:r>
              <a:rPr lang="en-US" dirty="0" smtClean="0"/>
              <a:t>1. physical models </a:t>
            </a:r>
          </a:p>
          <a:p>
            <a:pPr lvl="1"/>
            <a:r>
              <a:rPr lang="en-US" dirty="0" smtClean="0"/>
              <a:t>2. mathematical models.</a:t>
            </a:r>
          </a:p>
          <a:p>
            <a:r>
              <a:rPr lang="en-US" b="1" dirty="0" smtClean="0"/>
              <a:t>Physical models: </a:t>
            </a:r>
          </a:p>
          <a:p>
            <a:pPr lvl="1"/>
            <a:r>
              <a:rPr lang="en-US" dirty="0" smtClean="0"/>
              <a:t>Physical models are based on some analogy between such systems as mechanical and electrical or electrical or hydraulic. </a:t>
            </a:r>
          </a:p>
          <a:p>
            <a:pPr lvl="1"/>
            <a:r>
              <a:rPr lang="en-US" dirty="0" smtClean="0"/>
              <a:t>They deal with physical measurement such as length of wings, measurement of voltage, measurement of diameter of wheel and so 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Mathematical models: </a:t>
            </a:r>
          </a:p>
          <a:p>
            <a:r>
              <a:rPr lang="en-US" dirty="0" smtClean="0"/>
              <a:t>The mathematical model use symbolic notations and mathematical equations to represent a system. </a:t>
            </a:r>
          </a:p>
          <a:p>
            <a:r>
              <a:rPr lang="en-US" dirty="0" smtClean="0"/>
              <a:t>The system attributes are represented by variables and the activities that represented by mathematical functions that interrelate the variables. </a:t>
            </a:r>
          </a:p>
          <a:p>
            <a:r>
              <a:rPr lang="en-US" dirty="0" smtClean="0"/>
              <a:t>A second distinction is between static models and dynamic models. </a:t>
            </a:r>
          </a:p>
          <a:p>
            <a:r>
              <a:rPr lang="en-US" dirty="0" smtClean="0"/>
              <a:t>Static models can only show the values that system attributes take where the system is in balanced.</a:t>
            </a:r>
          </a:p>
          <a:p>
            <a:r>
              <a:rPr lang="en-US" dirty="0" smtClean="0"/>
              <a:t> Dynamic models follow the changes over time that result from system activities.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a:bodyPr>
          <a:lstStyle/>
          <a:p>
            <a:r>
              <a:rPr lang="en-US" dirty="0" smtClean="0"/>
              <a:t>In case of mathematical model the third distinction is a technique by which the model is solved that is actual values are assigned to system attributes. </a:t>
            </a:r>
          </a:p>
          <a:p>
            <a:r>
              <a:rPr lang="en-US" dirty="0" smtClean="0"/>
              <a:t>A distinction is made between analytical and numerical method.</a:t>
            </a:r>
          </a:p>
          <a:p>
            <a:r>
              <a:rPr lang="en-US" dirty="0" smtClean="0"/>
              <a:t> Applying analytical techniques means using the deductive reasoning of mathematical theory to solve a model. </a:t>
            </a:r>
          </a:p>
          <a:p>
            <a:r>
              <a:rPr lang="en-US" dirty="0" smtClean="0"/>
              <a:t>Any assignment of numerical values that uses mathematical tables involves numerical method</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horizont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a:bodyPr>
          <a:lstStyle/>
          <a:p>
            <a:r>
              <a:rPr lang="en-US" b="1" dirty="0" smtClean="0"/>
              <a:t>Static physical models:</a:t>
            </a:r>
            <a:r>
              <a:rPr lang="en-US" dirty="0" smtClean="0"/>
              <a:t> They are used in ship buildings, modeling of DNA molecules, Wind Tunnels and designing air craft or ship. </a:t>
            </a:r>
          </a:p>
          <a:p>
            <a:r>
              <a:rPr lang="en-US" dirty="0" smtClean="0"/>
              <a:t>Example: Scale models. </a:t>
            </a:r>
            <a:endParaRPr lang="en-US" dirty="0"/>
          </a:p>
        </p:txBody>
      </p:sp>
      <p:pic>
        <p:nvPicPr>
          <p:cNvPr id="4" name="Picture 3" descr="static.jpg"/>
          <p:cNvPicPr>
            <a:picLocks noChangeAspect="1"/>
          </p:cNvPicPr>
          <p:nvPr/>
        </p:nvPicPr>
        <p:blipFill>
          <a:blip r:embed="rId2"/>
          <a:stretch>
            <a:fillRect/>
          </a:stretch>
        </p:blipFill>
        <p:spPr>
          <a:xfrm>
            <a:off x="6324600" y="4343400"/>
            <a:ext cx="2819400" cy="2114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b="1" dirty="0" smtClean="0"/>
              <a:t>Dynamic Physical models: </a:t>
            </a:r>
            <a:r>
              <a:rPr lang="en-US" dirty="0" smtClean="0"/>
              <a:t>They rely upon an analogy between the system being studied and some other system of a different nature. </a:t>
            </a:r>
          </a:p>
          <a:p>
            <a:endParaRPr lang="en-US" dirty="0" smtClean="0"/>
          </a:p>
          <a:p>
            <a:endParaRPr lang="en-US" dirty="0"/>
          </a:p>
        </p:txBody>
      </p:sp>
      <p:pic>
        <p:nvPicPr>
          <p:cNvPr id="4" name="Picture 3" descr="mechanical system.PNG"/>
          <p:cNvPicPr>
            <a:picLocks noChangeAspect="1"/>
          </p:cNvPicPr>
          <p:nvPr/>
        </p:nvPicPr>
        <p:blipFill>
          <a:blip r:embed="rId2"/>
          <a:stretch>
            <a:fillRect/>
          </a:stretch>
        </p:blipFill>
        <p:spPr>
          <a:xfrm>
            <a:off x="1219200" y="3157384"/>
            <a:ext cx="5486400" cy="3097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Extension and contraction and shock absorber that absorbs the damping force proportional to the velocity of the mass. The motion of the system can be represented by the following differential equation. </a:t>
            </a:r>
          </a:p>
          <a:p>
            <a:endParaRPr lang="en-US" dirty="0"/>
          </a:p>
        </p:txBody>
      </p:sp>
      <p:pic>
        <p:nvPicPr>
          <p:cNvPr id="4" name="Picture 3" descr="diffeq.PNG"/>
          <p:cNvPicPr>
            <a:picLocks noChangeAspect="1"/>
          </p:cNvPicPr>
          <p:nvPr/>
        </p:nvPicPr>
        <p:blipFill>
          <a:blip r:embed="rId2"/>
          <a:stretch>
            <a:fillRect/>
          </a:stretch>
        </p:blipFill>
        <p:spPr>
          <a:xfrm>
            <a:off x="1676400" y="3810000"/>
            <a:ext cx="5359400" cy="1148443"/>
          </a:xfrm>
          <a:prstGeom prst="rect">
            <a:avLst/>
          </a:prstGeom>
        </p:spPr>
      </p:pic>
      <p:pic>
        <p:nvPicPr>
          <p:cNvPr id="5" name="Picture 4" descr="diff2.PNG"/>
          <p:cNvPicPr>
            <a:picLocks noChangeAspect="1"/>
          </p:cNvPicPr>
          <p:nvPr/>
        </p:nvPicPr>
        <p:blipFill>
          <a:blip r:embed="rId3"/>
          <a:stretch>
            <a:fillRect/>
          </a:stretch>
        </p:blipFill>
        <p:spPr>
          <a:xfrm>
            <a:off x="1905000" y="5105400"/>
            <a:ext cx="6887821" cy="83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Where, </a:t>
            </a:r>
          </a:p>
          <a:p>
            <a:pPr lvl="1"/>
            <a:r>
              <a:rPr lang="en-US" dirty="0" smtClean="0"/>
              <a:t>M = Mass </a:t>
            </a:r>
          </a:p>
          <a:p>
            <a:pPr lvl="1"/>
            <a:r>
              <a:rPr lang="en-US" dirty="0" smtClean="0"/>
              <a:t>D = Damping factor of shock absorber</a:t>
            </a:r>
          </a:p>
          <a:p>
            <a:pPr lvl="1"/>
            <a:r>
              <a:rPr lang="en-US" dirty="0" smtClean="0"/>
              <a:t> K = Stiffness constant of spring</a:t>
            </a:r>
          </a:p>
          <a:p>
            <a:pPr lvl="1"/>
            <a:r>
              <a:rPr lang="en-US" dirty="0" smtClean="0"/>
              <a:t> x = Displacement of mass</a:t>
            </a:r>
          </a:p>
          <a:p>
            <a:pPr lvl="1"/>
            <a:r>
              <a:rPr lang="en-US" dirty="0" smtClean="0"/>
              <a:t> F (t) = Applied force</a:t>
            </a:r>
          </a:p>
          <a:p>
            <a:pPr lvl="1">
              <a:buNone/>
            </a:pPr>
            <a:r>
              <a:rPr lang="en-US" dirty="0" smtClean="0"/>
              <a:t> The 2nd figure represents an electrical circuit with a resistance “R” and inductance “L” and capacitance “C” connected in series with a voltage source that varies in time according to the function E (t).</a:t>
            </a:r>
          </a:p>
          <a:p>
            <a:pPr lvl="1">
              <a:buNone/>
            </a:pPr>
            <a:r>
              <a:rPr lang="en-US" dirty="0" smtClean="0"/>
              <a:t> Let “q” be the charge on the capacitance. This system can be represented by the following equation-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pic>
        <p:nvPicPr>
          <p:cNvPr id="4" name="Content Placeholder 3" descr="diff3.PNG"/>
          <p:cNvPicPr>
            <a:picLocks noGrp="1" noChangeAspect="1"/>
          </p:cNvPicPr>
          <p:nvPr>
            <p:ph idx="1"/>
          </p:nvPr>
        </p:nvPicPr>
        <p:blipFill>
          <a:blip r:embed="rId2"/>
          <a:stretch>
            <a:fillRect/>
          </a:stretch>
        </p:blipFill>
        <p:spPr>
          <a:xfrm>
            <a:off x="829264" y="2214167"/>
            <a:ext cx="6866936" cy="2404388"/>
          </a:xfrm>
        </p:spPr>
      </p:pic>
      <p:sp>
        <p:nvSpPr>
          <p:cNvPr id="6" name="Rectangle 5"/>
          <p:cNvSpPr/>
          <p:nvPr/>
        </p:nvSpPr>
        <p:spPr>
          <a:xfrm>
            <a:off x="914400" y="4549676"/>
            <a:ext cx="7239000" cy="1754326"/>
          </a:xfrm>
          <a:prstGeom prst="rect">
            <a:avLst/>
          </a:prstGeom>
        </p:spPr>
        <p:txBody>
          <a:bodyPr wrap="square">
            <a:spAutoFit/>
          </a:bodyPr>
          <a:lstStyle/>
          <a:p>
            <a:r>
              <a:rPr lang="en-US" dirty="0" smtClean="0"/>
              <a:t>Where,</a:t>
            </a:r>
          </a:p>
          <a:p>
            <a:r>
              <a:rPr lang="en-US" dirty="0" smtClean="0"/>
              <a:t> L = Inductance</a:t>
            </a:r>
          </a:p>
          <a:p>
            <a:r>
              <a:rPr lang="en-US" dirty="0" smtClean="0"/>
              <a:t> R = Resistance </a:t>
            </a:r>
          </a:p>
          <a:p>
            <a:r>
              <a:rPr lang="en-US" dirty="0" smtClean="0"/>
              <a:t>q = Charge on Capacitance</a:t>
            </a:r>
          </a:p>
          <a:p>
            <a:r>
              <a:rPr lang="en-US" dirty="0" smtClean="0"/>
              <a:t> C = Capacitance </a:t>
            </a:r>
          </a:p>
          <a:p>
            <a:r>
              <a:rPr lang="en-US" dirty="0" smtClean="0"/>
              <a:t>E (t) = Function on voltage source that varies with time</a:t>
            </a:r>
            <a:endParaRPr lang="en-US" dirty="0"/>
          </a:p>
        </p:txBody>
      </p:sp>
      <p:pic>
        <p:nvPicPr>
          <p:cNvPr id="5" name="Picture 4" descr="RLC.png"/>
          <p:cNvPicPr>
            <a:picLocks noChangeAspect="1"/>
          </p:cNvPicPr>
          <p:nvPr/>
        </p:nvPicPr>
        <p:blipFill>
          <a:blip r:embed="rId3"/>
          <a:stretch>
            <a:fillRect/>
          </a:stretch>
        </p:blipFill>
        <p:spPr>
          <a:xfrm>
            <a:off x="4800600" y="838200"/>
            <a:ext cx="3686703" cy="220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smtClean="0"/>
              <a:t>Simulation and Modeling (3-1-3)</a:t>
            </a:r>
            <a:endParaRPr lang="en-US" dirty="0"/>
          </a:p>
        </p:txBody>
      </p:sp>
      <p:sp>
        <p:nvSpPr>
          <p:cNvPr id="3" name="Content Placeholder 2"/>
          <p:cNvSpPr>
            <a:spLocks noGrp="1"/>
          </p:cNvSpPr>
          <p:nvPr>
            <p:ph idx="1"/>
          </p:nvPr>
        </p:nvSpPr>
        <p:spPr>
          <a:xfrm>
            <a:off x="457200" y="1295400"/>
            <a:ext cx="8229600" cy="5029200"/>
          </a:xfrm>
        </p:spPr>
        <p:txBody>
          <a:bodyPr>
            <a:normAutofit fontScale="92500" lnSpcReduction="20000"/>
          </a:bodyPr>
          <a:lstStyle/>
          <a:p>
            <a:r>
              <a:rPr lang="en-GB" b="1" dirty="0" smtClean="0"/>
              <a:t>Major Assignments: Descriptions</a:t>
            </a:r>
          </a:p>
          <a:p>
            <a:pPr lvl="1"/>
            <a:r>
              <a:rPr lang="en-US" dirty="0" smtClean="0"/>
              <a:t>Upon the completion of each chapters assignment related to that chapter will be provided to the students with submission date.</a:t>
            </a:r>
          </a:p>
          <a:p>
            <a:pPr lvl="1"/>
            <a:r>
              <a:rPr lang="en-GB" dirty="0" smtClean="0"/>
              <a:t>Paper related to Modelling and Simulation Basics will be provided for critical writing</a:t>
            </a:r>
            <a:endParaRPr lang="en-GB" b="1" dirty="0" smtClean="0"/>
          </a:p>
          <a:p>
            <a:pPr lvl="1"/>
            <a:r>
              <a:rPr lang="en-GB" dirty="0" smtClean="0"/>
              <a:t>Selected topics related to computer simulation will to assigned to the group (three members each as formed by instructor) for oral presentation</a:t>
            </a:r>
            <a:endParaRPr lang="en-US" b="1" dirty="0" smtClean="0"/>
          </a:p>
          <a:p>
            <a:r>
              <a:rPr lang="en-GB" b="1" dirty="0" smtClean="0"/>
              <a:t>Class Participation </a:t>
            </a:r>
          </a:p>
          <a:p>
            <a:pPr lvl="1"/>
            <a:r>
              <a:rPr lang="en-US" dirty="0" smtClean="0"/>
              <a:t>Expected to make a summary of given journals.</a:t>
            </a:r>
          </a:p>
          <a:p>
            <a:pPr lvl="1"/>
            <a:r>
              <a:rPr lang="en-US" dirty="0" smtClean="0"/>
              <a:t>Expected to solve all the assignments provided in class.</a:t>
            </a:r>
          </a:p>
          <a:p>
            <a:pPr lvl="1"/>
            <a:r>
              <a:rPr lang="en-US" dirty="0" smtClean="0"/>
              <a:t>Expected to make critical comments on given journals.</a:t>
            </a:r>
          </a:p>
          <a:p>
            <a:pPr lvl="1"/>
            <a:r>
              <a:rPr lang="en-US" dirty="0" smtClean="0"/>
              <a:t>Expected to make an oral presentation on selected topics given by instructor.</a:t>
            </a:r>
          </a:p>
          <a:p>
            <a:pPr lvl="1"/>
            <a:endParaRPr lang="en-US" b="1"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dirty="0" smtClean="0"/>
              <a:t>By comparing two equation of mechanical system and electrical system which are similar to each other given below.</a:t>
            </a:r>
          </a:p>
          <a:p>
            <a:endParaRPr lang="en-US" dirty="0"/>
          </a:p>
        </p:txBody>
      </p:sp>
      <p:pic>
        <p:nvPicPr>
          <p:cNvPr id="4" name="Picture 3" descr="table.PNG"/>
          <p:cNvPicPr>
            <a:picLocks noChangeAspect="1"/>
          </p:cNvPicPr>
          <p:nvPr/>
        </p:nvPicPr>
        <p:blipFill>
          <a:blip r:embed="rId2"/>
          <a:stretch>
            <a:fillRect/>
          </a:stretch>
        </p:blipFill>
        <p:spPr>
          <a:xfrm>
            <a:off x="685800" y="3200400"/>
            <a:ext cx="7772400" cy="3613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dirty="0" smtClean="0"/>
              <a:t>Both the systems are analogues of each other and the performance of either can be studied with the other. </a:t>
            </a:r>
          </a:p>
          <a:p>
            <a:r>
              <a:rPr lang="en-US" dirty="0" smtClean="0"/>
              <a:t>It is similar to modify the electrical system than to change the mechanical system.</a:t>
            </a:r>
          </a:p>
          <a:p>
            <a:r>
              <a:rPr lang="en-US" dirty="0" smtClean="0"/>
              <a:t> Example: Two credit what effect a change in the shock absorber will have on the performance of the car.</a:t>
            </a:r>
          </a:p>
          <a:p>
            <a:r>
              <a:rPr lang="en-US" dirty="0" smtClean="0"/>
              <a:t> It will only necessary to change value of resistance in the electrical circuit and observe the effect on the way the voltage varies.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b="1" dirty="0" smtClean="0"/>
              <a:t>Static Mathematical Models: </a:t>
            </a:r>
            <a:r>
              <a:rPr lang="en-US" dirty="0" smtClean="0"/>
              <a:t>A static model gives the relationship between the system attributes when the system is in equilibrium. </a:t>
            </a:r>
          </a:p>
          <a:p>
            <a:r>
              <a:rPr lang="en-US" dirty="0" smtClean="0"/>
              <a:t>Example: In marketing a commodity there is a balance between the supply and demand for the commodity. Both factor depend upon price.</a:t>
            </a:r>
          </a:p>
          <a:p>
            <a:r>
              <a:rPr lang="en-US" dirty="0" smtClean="0"/>
              <a:t> The demand for a commodity will be low when the price is high and it will increase as the price drops.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pic>
        <p:nvPicPr>
          <p:cNvPr id="4" name="Content Placeholder 3" descr="demandsupply1.PNG"/>
          <p:cNvPicPr>
            <a:picLocks noGrp="1" noChangeAspect="1"/>
          </p:cNvPicPr>
          <p:nvPr>
            <p:ph idx="1"/>
          </p:nvPr>
        </p:nvPicPr>
        <p:blipFill>
          <a:blip r:embed="rId2"/>
          <a:stretch>
            <a:fillRect/>
          </a:stretch>
        </p:blipFill>
        <p:spPr>
          <a:xfrm>
            <a:off x="1566443" y="2515168"/>
            <a:ext cx="6011114" cy="322942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fontScale="85000" lnSpcReduction="20000"/>
          </a:bodyPr>
          <a:lstStyle/>
          <a:p>
            <a:pPr marL="393192" lvl="1" indent="0">
              <a:buNone/>
            </a:pPr>
            <a:r>
              <a:rPr lang="en-US" dirty="0" smtClean="0"/>
              <a:t>Demand is given by </a:t>
            </a:r>
          </a:p>
          <a:p>
            <a:pPr marL="393192" lvl="1" indent="0">
              <a:buNone/>
            </a:pPr>
            <a:r>
              <a:rPr lang="en-US" dirty="0"/>
              <a:t>	</a:t>
            </a:r>
            <a:r>
              <a:rPr lang="en-US" dirty="0" smtClean="0"/>
              <a:t>Q = a - </a:t>
            </a:r>
            <a:r>
              <a:rPr lang="en-US" dirty="0" err="1" smtClean="0"/>
              <a:t>bp</a:t>
            </a:r>
            <a:r>
              <a:rPr lang="en-US" dirty="0" smtClean="0"/>
              <a:t> </a:t>
            </a:r>
          </a:p>
          <a:p>
            <a:pPr marL="393192" lvl="1" indent="0">
              <a:buNone/>
            </a:pPr>
            <a:r>
              <a:rPr lang="en-US" dirty="0" smtClean="0"/>
              <a:t>Supply is given by </a:t>
            </a:r>
          </a:p>
          <a:p>
            <a:pPr marL="393192" lvl="1" indent="0">
              <a:buNone/>
            </a:pPr>
            <a:r>
              <a:rPr lang="en-US" dirty="0"/>
              <a:t>	</a:t>
            </a:r>
            <a:r>
              <a:rPr lang="en-US" dirty="0" smtClean="0"/>
              <a:t>S = c + </a:t>
            </a:r>
            <a:r>
              <a:rPr lang="en-US" dirty="0" err="1" smtClean="0"/>
              <a:t>dp</a:t>
            </a:r>
            <a:r>
              <a:rPr lang="en-US" dirty="0" smtClean="0"/>
              <a:t> </a:t>
            </a:r>
          </a:p>
          <a:p>
            <a:r>
              <a:rPr lang="en-US" dirty="0" smtClean="0"/>
              <a:t>At Stable point</a:t>
            </a:r>
          </a:p>
          <a:p>
            <a:pPr lvl="1"/>
            <a:r>
              <a:rPr lang="en-US" dirty="0" smtClean="0"/>
              <a:t>S = Q (Equilibrium) </a:t>
            </a:r>
          </a:p>
          <a:p>
            <a:r>
              <a:rPr lang="en-US" dirty="0" smtClean="0"/>
              <a:t>Where </a:t>
            </a:r>
          </a:p>
          <a:p>
            <a:pPr lvl="1"/>
            <a:r>
              <a:rPr lang="en-US" dirty="0" smtClean="0"/>
              <a:t>Q = Demand </a:t>
            </a:r>
          </a:p>
          <a:p>
            <a:pPr lvl="1"/>
            <a:r>
              <a:rPr lang="en-US" dirty="0"/>
              <a:t>p</a:t>
            </a:r>
            <a:r>
              <a:rPr lang="en-US" dirty="0" smtClean="0"/>
              <a:t> = Price </a:t>
            </a:r>
          </a:p>
          <a:p>
            <a:pPr lvl="1"/>
            <a:r>
              <a:rPr lang="en-US" dirty="0" smtClean="0"/>
              <a:t>S = Supply </a:t>
            </a:r>
          </a:p>
          <a:p>
            <a:pPr lvl="1"/>
            <a:r>
              <a:rPr lang="en-US" dirty="0" smtClean="0"/>
              <a:t>a, b, c, d are constants.</a:t>
            </a:r>
          </a:p>
          <a:p>
            <a:pPr marL="393192" lvl="1" indent="0">
              <a:buNone/>
            </a:pPr>
            <a:r>
              <a:rPr lang="en-US" dirty="0" smtClean="0"/>
              <a:t>At stable point</a:t>
            </a:r>
          </a:p>
          <a:p>
            <a:pPr marL="393192" lvl="1" indent="0">
              <a:buNone/>
            </a:pPr>
            <a:r>
              <a:rPr lang="en-US" dirty="0" smtClean="0"/>
              <a:t>c + </a:t>
            </a:r>
            <a:r>
              <a:rPr lang="en-US" dirty="0" err="1" smtClean="0"/>
              <a:t>dp</a:t>
            </a:r>
            <a:r>
              <a:rPr lang="en-US" dirty="0" smtClean="0"/>
              <a:t> = a – </a:t>
            </a:r>
            <a:r>
              <a:rPr lang="en-US" dirty="0" err="1" smtClean="0"/>
              <a:t>bp</a:t>
            </a:r>
            <a:r>
              <a:rPr lang="en-US" dirty="0" smtClean="0"/>
              <a:t>=&gt; (b + p) d = a – c</a:t>
            </a:r>
          </a:p>
          <a:p>
            <a:r>
              <a:rPr lang="en-US" dirty="0" smtClean="0"/>
              <a:t>(Equilibrium price where demand = supply)</a:t>
            </a:r>
            <a:endParaRPr lang="en-US" dirty="0"/>
          </a:p>
        </p:txBody>
      </p:sp>
      <p:pic>
        <p:nvPicPr>
          <p:cNvPr id="4" name="Picture 3" descr="price.PNG"/>
          <p:cNvPicPr>
            <a:picLocks noChangeAspect="1"/>
          </p:cNvPicPr>
          <p:nvPr/>
        </p:nvPicPr>
        <p:blipFill>
          <a:blip r:embed="rId2"/>
          <a:stretch>
            <a:fillRect/>
          </a:stretch>
        </p:blipFill>
        <p:spPr>
          <a:xfrm>
            <a:off x="7162800" y="5791200"/>
            <a:ext cx="1981200" cy="106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blinds(horizontal)">
                                      <p:cBhvr>
                                        <p:cTn id="42" dur="500"/>
                                        <p:tgtEl>
                                          <p:spTgt spid="3">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blinds(horizontal)">
                                      <p:cBhvr>
                                        <p:cTn id="45" dur="500"/>
                                        <p:tgtEl>
                                          <p:spTgt spid="3">
                                            <p:txEl>
                                              <p:pRg st="12" end="1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blinds(horizontal)">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Find the stable price when a=600, b=3000, c=-100 and d=2000.</a:t>
            </a:r>
          </a:p>
          <a:p>
            <a:r>
              <a:rPr lang="en-US" dirty="0" smtClean="0"/>
              <a:t>Also find the supply and demand at that point.</a:t>
            </a:r>
          </a:p>
          <a:p>
            <a:endParaRPr lang="en-US" dirty="0"/>
          </a:p>
          <a:p>
            <a:r>
              <a:rPr lang="en-US" dirty="0" err="1" smtClean="0"/>
              <a:t>Ans</a:t>
            </a:r>
            <a:r>
              <a:rPr lang="en-US" dirty="0" smtClean="0"/>
              <a:t> [0.14, 180]</a:t>
            </a:r>
            <a:endParaRPr lang="en-US" dirty="0"/>
          </a:p>
        </p:txBody>
      </p:sp>
    </p:spTree>
    <p:extLst>
      <p:ext uri="{BB962C8B-B14F-4D97-AF65-F5344CB8AC3E}">
        <p14:creationId xmlns="" xmlns:p14="http://schemas.microsoft.com/office/powerpoint/2010/main" val="42666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80">
                                          <p:stCondLst>
                                            <p:cond delay="0"/>
                                          </p:stCondLst>
                                        </p:cTn>
                                        <p:tgtEl>
                                          <p:spTgt spid="3">
                                            <p:txEl>
                                              <p:pRg st="3" end="3"/>
                                            </p:txEl>
                                          </p:spTgt>
                                        </p:tgtEl>
                                      </p:cBhvr>
                                    </p:animEffect>
                                    <p:anim calcmode="lin" valueType="num">
                                      <p:cBhvr>
                                        <p:cTn id="2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3" end="3"/>
                                            </p:txEl>
                                          </p:spTgt>
                                        </p:tgtEl>
                                      </p:cBhvr>
                                      <p:to x="100000" y="60000"/>
                                    </p:animScale>
                                    <p:animScale>
                                      <p:cBhvr>
                                        <p:cTn id="28" dur="166" decel="50000">
                                          <p:stCondLst>
                                            <p:cond delay="676"/>
                                          </p:stCondLst>
                                        </p:cTn>
                                        <p:tgtEl>
                                          <p:spTgt spid="3">
                                            <p:txEl>
                                              <p:pRg st="3" end="3"/>
                                            </p:txEl>
                                          </p:spTgt>
                                        </p:tgtEl>
                                      </p:cBhvr>
                                      <p:to x="100000" y="100000"/>
                                    </p:animScale>
                                    <p:animScale>
                                      <p:cBhvr>
                                        <p:cTn id="29" dur="26">
                                          <p:stCondLst>
                                            <p:cond delay="1312"/>
                                          </p:stCondLst>
                                        </p:cTn>
                                        <p:tgtEl>
                                          <p:spTgt spid="3">
                                            <p:txEl>
                                              <p:pRg st="3" end="3"/>
                                            </p:txEl>
                                          </p:spTgt>
                                        </p:tgtEl>
                                      </p:cBhvr>
                                      <p:to x="100000" y="80000"/>
                                    </p:animScale>
                                    <p:animScale>
                                      <p:cBhvr>
                                        <p:cTn id="30" dur="166" decel="50000">
                                          <p:stCondLst>
                                            <p:cond delay="1338"/>
                                          </p:stCondLst>
                                        </p:cTn>
                                        <p:tgtEl>
                                          <p:spTgt spid="3">
                                            <p:txEl>
                                              <p:pRg st="3" end="3"/>
                                            </p:txEl>
                                          </p:spTgt>
                                        </p:tgtEl>
                                      </p:cBhvr>
                                      <p:to x="100000" y="100000"/>
                                    </p:animScale>
                                    <p:animScale>
                                      <p:cBhvr>
                                        <p:cTn id="31" dur="26">
                                          <p:stCondLst>
                                            <p:cond delay="1642"/>
                                          </p:stCondLst>
                                        </p:cTn>
                                        <p:tgtEl>
                                          <p:spTgt spid="3">
                                            <p:txEl>
                                              <p:pRg st="3" end="3"/>
                                            </p:txEl>
                                          </p:spTgt>
                                        </p:tgtEl>
                                      </p:cBhvr>
                                      <p:to x="100000" y="90000"/>
                                    </p:animScale>
                                    <p:animScale>
                                      <p:cBhvr>
                                        <p:cTn id="32" dur="166" decel="50000">
                                          <p:stCondLst>
                                            <p:cond delay="1668"/>
                                          </p:stCondLst>
                                        </p:cTn>
                                        <p:tgtEl>
                                          <p:spTgt spid="3">
                                            <p:txEl>
                                              <p:pRg st="3" end="3"/>
                                            </p:txEl>
                                          </p:spTgt>
                                        </p:tgtEl>
                                      </p:cBhvr>
                                      <p:to x="100000" y="100000"/>
                                    </p:animScale>
                                    <p:animScale>
                                      <p:cBhvr>
                                        <p:cTn id="33" dur="26">
                                          <p:stCondLst>
                                            <p:cond delay="1808"/>
                                          </p:stCondLst>
                                        </p:cTn>
                                        <p:tgtEl>
                                          <p:spTgt spid="3">
                                            <p:txEl>
                                              <p:pRg st="3" end="3"/>
                                            </p:txEl>
                                          </p:spTgt>
                                        </p:tgtEl>
                                      </p:cBhvr>
                                      <p:to x="100000" y="95000"/>
                                    </p:animScale>
                                    <p:animScale>
                                      <p:cBhvr>
                                        <p:cTn id="34"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b="1" dirty="0" smtClean="0"/>
              <a:t>Dynamic Mathematical Model: </a:t>
            </a:r>
            <a:r>
              <a:rPr lang="en-US" dirty="0" smtClean="0"/>
              <a:t>It allows the changes of system attributes to be derived as a function of time. This derivation may be made with analytical solution or with a numerical computation depending upon the complexity of the model. </a:t>
            </a:r>
          </a:p>
          <a:p>
            <a:endParaRPr lang="en-US" dirty="0" smtClean="0"/>
          </a:p>
          <a:p>
            <a:endParaRPr lang="en-US" dirty="0" smtClean="0"/>
          </a:p>
          <a:p>
            <a:r>
              <a:rPr lang="en-US" dirty="0" smtClean="0"/>
              <a:t>This an equation of a wheel suspension of a vehicle.</a:t>
            </a:r>
          </a:p>
          <a:p>
            <a:endParaRPr lang="en-US" dirty="0"/>
          </a:p>
        </p:txBody>
      </p:sp>
      <p:pic>
        <p:nvPicPr>
          <p:cNvPr id="4" name="Picture 3" descr="careq.PNG"/>
          <p:cNvPicPr>
            <a:picLocks noChangeAspect="1"/>
          </p:cNvPicPr>
          <p:nvPr/>
        </p:nvPicPr>
        <p:blipFill>
          <a:blip r:embed="rId2"/>
          <a:stretch>
            <a:fillRect/>
          </a:stretch>
        </p:blipFill>
        <p:spPr>
          <a:xfrm>
            <a:off x="1142999" y="4191000"/>
            <a:ext cx="389357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dirty="0" smtClean="0"/>
              <a:t>A dynamic mathematical model allows the changes of system attributes to be derived as a function of time. </a:t>
            </a:r>
          </a:p>
          <a:p>
            <a:r>
              <a:rPr lang="en-US" dirty="0" smtClean="0"/>
              <a:t>The derivation may be made with an analytical solution or with a numerical computation depending upon the with a numerical computation, depending upon the complexity of the model. </a:t>
            </a:r>
          </a:p>
          <a:p>
            <a:r>
              <a:rPr lang="en-US" dirty="0" smtClean="0"/>
              <a:t>The equation that was derived to describe the behavior of a car wheel is an example of a dynamic mathematical model; in this case, an equation that can be solved analytically</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It is customary to write the equation in the form</a:t>
            </a:r>
          </a:p>
          <a:p>
            <a:endParaRPr lang="en-US" dirty="0" smtClean="0"/>
          </a:p>
          <a:p>
            <a:endParaRPr lang="en-US" dirty="0" smtClean="0"/>
          </a:p>
          <a:p>
            <a:r>
              <a:rPr lang="en-US" dirty="0" smtClean="0"/>
              <a:t>Where 2 ζ ω =D/M and ω 2=K/M </a:t>
            </a:r>
          </a:p>
          <a:p>
            <a:r>
              <a:rPr lang="en-US" dirty="0" smtClean="0"/>
              <a:t>Expressed in this form, solutions can be given in terms of the variable wt. </a:t>
            </a:r>
          </a:p>
          <a:p>
            <a:r>
              <a:rPr lang="en-US" dirty="0" smtClean="0"/>
              <a:t>Figure below shows how x varies in response to a steady force applied at time t = 0 as would occur, for instance, if a load were suddenly placed on the automobile.</a:t>
            </a:r>
          </a:p>
          <a:p>
            <a:r>
              <a:rPr lang="en-US" dirty="0" smtClean="0"/>
              <a:t> Solutions are shown for several values of ζ , and it can be seen that when ζ is less than 1, the motion is oscillatory </a:t>
            </a:r>
          </a:p>
          <a:p>
            <a:pPr lvl="1"/>
            <a:endParaRPr lang="en-US" dirty="0"/>
          </a:p>
        </p:txBody>
      </p:sp>
      <p:pic>
        <p:nvPicPr>
          <p:cNvPr id="4" name="Picture 3" descr="ddm1.PNG"/>
          <p:cNvPicPr>
            <a:picLocks noChangeAspect="1"/>
          </p:cNvPicPr>
          <p:nvPr/>
        </p:nvPicPr>
        <p:blipFill>
          <a:blip r:embed="rId2"/>
          <a:stretch>
            <a:fillRect/>
          </a:stretch>
        </p:blipFill>
        <p:spPr>
          <a:xfrm>
            <a:off x="1295400" y="2590800"/>
            <a:ext cx="4115375" cy="628738"/>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pic>
        <p:nvPicPr>
          <p:cNvPr id="4" name="Content Placeholder 3" descr="dmm2.PNG"/>
          <p:cNvPicPr>
            <a:picLocks noGrp="1" noChangeAspect="1"/>
          </p:cNvPicPr>
          <p:nvPr>
            <p:ph idx="1"/>
          </p:nvPr>
        </p:nvPicPr>
        <p:blipFill>
          <a:blip r:embed="rId2"/>
          <a:stretch>
            <a:fillRect/>
          </a:stretch>
        </p:blipFill>
        <p:spPr>
          <a:xfrm>
            <a:off x="984479" y="1752601"/>
            <a:ext cx="7473721" cy="4762322"/>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Syllabus</a:t>
            </a:r>
            <a:endParaRPr lang="en-US" dirty="0"/>
          </a:p>
        </p:txBody>
      </p:sp>
      <p:sp>
        <p:nvSpPr>
          <p:cNvPr id="3" name="Content Placeholder 2"/>
          <p:cNvSpPr>
            <a:spLocks noGrp="1"/>
          </p:cNvSpPr>
          <p:nvPr>
            <p:ph idx="1"/>
          </p:nvPr>
        </p:nvSpPr>
        <p:spPr>
          <a:xfrm>
            <a:off x="457200" y="838200"/>
            <a:ext cx="8229600" cy="5486400"/>
          </a:xfrm>
        </p:spPr>
        <p:txBody>
          <a:bodyPr>
            <a:normAutofit/>
          </a:bodyPr>
          <a:lstStyle/>
          <a:p>
            <a:pPr>
              <a:buNone/>
            </a:pPr>
            <a:r>
              <a:rPr lang="en-GB" sz="2800" dirty="0" smtClean="0"/>
              <a:t> </a:t>
            </a:r>
            <a:endParaRPr lang="en-US" sz="2800" dirty="0" smtClean="0"/>
          </a:p>
          <a:p>
            <a:pPr>
              <a:buNone/>
            </a:pPr>
            <a:r>
              <a:rPr lang="en-US" sz="2800" dirty="0" err="1" smtClean="0">
                <a:hlinkClick r:id="rId2" action="ppaction://hlinkfile"/>
              </a:rPr>
              <a:t>SimulationnModeling</a:t>
            </a:r>
            <a:r>
              <a:rPr lang="en-US" sz="2800" dirty="0" smtClean="0">
                <a:hlinkClick r:id="rId2" action="ppaction://hlinkfile"/>
              </a:rPr>
              <a:t> Review final.docx</a:t>
            </a:r>
            <a:endParaRPr lang="en-US" sz="2800" dirty="0" smtClean="0"/>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normAutofit lnSpcReduction="10000"/>
          </a:bodyPr>
          <a:lstStyle/>
          <a:p>
            <a:r>
              <a:rPr lang="en-US" dirty="0" smtClean="0"/>
              <a:t>The factor ζ is called the damping ratio and, when the motion is oscillatory the frequency of oscillation is determined from the oscillatory, the frequency of oscillation is determined from the formula.</a:t>
            </a:r>
          </a:p>
          <a:p>
            <a:endParaRPr lang="en-US" dirty="0" smtClean="0"/>
          </a:p>
          <a:p>
            <a:endParaRPr lang="en-US" dirty="0" smtClean="0"/>
          </a:p>
          <a:p>
            <a:pPr lvl="5"/>
            <a:r>
              <a:rPr lang="en-US" dirty="0" smtClean="0"/>
              <a:t>where f is the number of cycles per second.</a:t>
            </a:r>
          </a:p>
          <a:p>
            <a:r>
              <a:rPr lang="en-US" dirty="0" smtClean="0"/>
              <a:t>Suppose a case is selected is representing a satisfactory frequency and damping. The relationship given above between ζ , ω ,M, k and D show how to select the spring and shock absorber to get that type of motion </a:t>
            </a:r>
          </a:p>
          <a:p>
            <a:endParaRPr lang="en-US" dirty="0" smtClean="0"/>
          </a:p>
          <a:p>
            <a:pPr>
              <a:buNone/>
            </a:pPr>
            <a:endParaRPr lang="en-US" dirty="0" smtClean="0"/>
          </a:p>
          <a:p>
            <a:pPr lvl="1"/>
            <a:endParaRPr lang="en-US" dirty="0" smtClean="0"/>
          </a:p>
          <a:p>
            <a:pPr lvl="1">
              <a:buNone/>
            </a:pPr>
            <a:endParaRPr lang="en-US" dirty="0" smtClean="0"/>
          </a:p>
        </p:txBody>
      </p:sp>
      <p:pic>
        <p:nvPicPr>
          <p:cNvPr id="4" name="Picture 3" descr="dmm3.PNG"/>
          <p:cNvPicPr>
            <a:picLocks noChangeAspect="1"/>
          </p:cNvPicPr>
          <p:nvPr/>
        </p:nvPicPr>
        <p:blipFill>
          <a:blip r:embed="rId2"/>
          <a:stretch>
            <a:fillRect/>
          </a:stretch>
        </p:blipFill>
        <p:spPr>
          <a:xfrm>
            <a:off x="2209800" y="3429000"/>
            <a:ext cx="1629002" cy="67636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a:t>
            </a:r>
            <a:endParaRPr lang="en-US" dirty="0"/>
          </a:p>
        </p:txBody>
      </p:sp>
      <p:sp>
        <p:nvSpPr>
          <p:cNvPr id="3" name="Content Placeholder 2"/>
          <p:cNvSpPr>
            <a:spLocks noGrp="1"/>
          </p:cNvSpPr>
          <p:nvPr>
            <p:ph idx="1"/>
          </p:nvPr>
        </p:nvSpPr>
        <p:spPr/>
        <p:txBody>
          <a:bodyPr/>
          <a:lstStyle/>
          <a:p>
            <a:r>
              <a:rPr lang="en-US" dirty="0" smtClean="0"/>
              <a:t>For example the condition for the motion to that type of motion. For example the condition for the motion to occur without oscillation requires that ζ ≥1. </a:t>
            </a:r>
          </a:p>
          <a:p>
            <a:r>
              <a:rPr lang="en-US" dirty="0" smtClean="0"/>
              <a:t>It can be deduced from the definition of that the condition requires that D *D≥4MK.</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used in modeling</a:t>
            </a:r>
            <a:endParaRPr lang="en-US" dirty="0"/>
          </a:p>
        </p:txBody>
      </p:sp>
      <p:sp>
        <p:nvSpPr>
          <p:cNvPr id="3" name="Content Placeholder 2"/>
          <p:cNvSpPr>
            <a:spLocks noGrp="1"/>
          </p:cNvSpPr>
          <p:nvPr>
            <p:ph idx="1"/>
          </p:nvPr>
        </p:nvSpPr>
        <p:spPr/>
        <p:txBody>
          <a:bodyPr>
            <a:normAutofit/>
          </a:bodyPr>
          <a:lstStyle/>
          <a:p>
            <a:r>
              <a:rPr lang="en-US" dirty="0" smtClean="0"/>
              <a:t>The guiding principle of modeling are:</a:t>
            </a:r>
          </a:p>
          <a:p>
            <a:pPr lvl="1"/>
            <a:r>
              <a:rPr lang="en-US" b="1" dirty="0" smtClean="0"/>
              <a:t>a. Block Building </a:t>
            </a:r>
          </a:p>
          <a:p>
            <a:pPr lvl="1"/>
            <a:r>
              <a:rPr lang="en-US" b="1" dirty="0" smtClean="0"/>
              <a:t>b. Relevance </a:t>
            </a:r>
          </a:p>
          <a:p>
            <a:pPr lvl="1"/>
            <a:r>
              <a:rPr lang="en-US" b="1" dirty="0" smtClean="0"/>
              <a:t>c. Accuracy </a:t>
            </a:r>
          </a:p>
          <a:p>
            <a:pPr lvl="1"/>
            <a:r>
              <a:rPr lang="en-US" b="1" dirty="0" smtClean="0"/>
              <a:t>d. Aggregation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lstStyle/>
          <a:p>
            <a:r>
              <a:rPr lang="en-US" dirty="0" smtClean="0"/>
              <a:t>Principles used in modeling</a:t>
            </a:r>
            <a:endParaRPr lang="en-US" dirty="0"/>
          </a:p>
        </p:txBody>
      </p:sp>
      <p:sp>
        <p:nvSpPr>
          <p:cNvPr id="3" name="Content Placeholder 2"/>
          <p:cNvSpPr>
            <a:spLocks noGrp="1"/>
          </p:cNvSpPr>
          <p:nvPr>
            <p:ph idx="1"/>
          </p:nvPr>
        </p:nvSpPr>
        <p:spPr/>
        <p:txBody>
          <a:bodyPr>
            <a:normAutofit fontScale="92500" lnSpcReduction="20000"/>
          </a:bodyPr>
          <a:lstStyle/>
          <a:p>
            <a:pPr marL="274320" lvl="1" indent="-274320">
              <a:buClr>
                <a:schemeClr val="accent3"/>
              </a:buClr>
              <a:buSzPct val="95000"/>
              <a:buNone/>
            </a:pPr>
            <a:r>
              <a:rPr lang="en-US" b="1" u="sng" dirty="0" smtClean="0"/>
              <a:t>a. Block Building: </a:t>
            </a:r>
          </a:p>
          <a:p>
            <a:pPr marL="274320" lvl="1" indent="-274320">
              <a:buClr>
                <a:schemeClr val="accent3"/>
              </a:buClr>
              <a:buSzPct val="95000"/>
            </a:pPr>
            <a:r>
              <a:rPr lang="en-US" dirty="0" smtClean="0"/>
              <a:t>The description of the system should be organized in a series of block. </a:t>
            </a:r>
          </a:p>
          <a:p>
            <a:pPr marL="274320" lvl="1" indent="-274320">
              <a:buClr>
                <a:schemeClr val="accent3"/>
              </a:buClr>
              <a:buSzPct val="95000"/>
            </a:pPr>
            <a:r>
              <a:rPr lang="en-US" dirty="0" smtClean="0"/>
              <a:t>The aim is to simplify the specification of the interaction with in a system. </a:t>
            </a:r>
          </a:p>
          <a:p>
            <a:pPr marL="274320" lvl="1" indent="-274320">
              <a:buClr>
                <a:schemeClr val="accent3"/>
              </a:buClr>
              <a:buSzPct val="95000"/>
            </a:pPr>
            <a:r>
              <a:rPr lang="en-US" dirty="0" smtClean="0"/>
              <a:t>Each block describes a part of the system that depends upon the few input variables and results in few output variables. </a:t>
            </a:r>
          </a:p>
          <a:p>
            <a:pPr marL="274320" lvl="1" indent="-274320">
              <a:buClr>
                <a:schemeClr val="accent3"/>
              </a:buClr>
              <a:buSzPct val="95000"/>
            </a:pPr>
            <a:r>
              <a:rPr lang="en-US" dirty="0" smtClean="0"/>
              <a:t>The system as a whole can be described in terms of interconnection between the blocks and can be represented graphically as a simple block diagram. </a:t>
            </a:r>
          </a:p>
          <a:p>
            <a:pPr marL="274320" lvl="1" indent="-274320">
              <a:buClr>
                <a:schemeClr val="accent3"/>
              </a:buClr>
              <a:buSzPct val="95000"/>
            </a:pPr>
            <a:r>
              <a:rPr lang="en-US" dirty="0" smtClean="0"/>
              <a:t>Example: The description of a factory is an example of a block diagram where each department has been treated as a separate block where the inputs and outputs being the work passed from department to department.</a:t>
            </a:r>
          </a:p>
          <a:p>
            <a:endParaRPr lang="en-US" dirty="0"/>
          </a:p>
        </p:txBody>
      </p:sp>
      <p:pic>
        <p:nvPicPr>
          <p:cNvPr id="4" name="Picture 3" descr="block.jpg"/>
          <p:cNvPicPr>
            <a:picLocks noChangeAspect="1"/>
          </p:cNvPicPr>
          <p:nvPr/>
        </p:nvPicPr>
        <p:blipFill>
          <a:blip r:embed="rId2"/>
          <a:stretch>
            <a:fillRect/>
          </a:stretch>
        </p:blipFill>
        <p:spPr>
          <a:xfrm>
            <a:off x="5410199" y="990600"/>
            <a:ext cx="3673929" cy="205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smtClean="0"/>
              <a:t>Principles used in modeling..</a:t>
            </a:r>
            <a:endParaRPr lang="en-US" dirty="0"/>
          </a:p>
        </p:txBody>
      </p:sp>
      <p:sp>
        <p:nvSpPr>
          <p:cNvPr id="3" name="Content Placeholder 2"/>
          <p:cNvSpPr>
            <a:spLocks noGrp="1"/>
          </p:cNvSpPr>
          <p:nvPr>
            <p:ph idx="1"/>
          </p:nvPr>
        </p:nvSpPr>
        <p:spPr>
          <a:xfrm>
            <a:off x="457200" y="990600"/>
            <a:ext cx="8229600" cy="5334000"/>
          </a:xfrm>
        </p:spPr>
        <p:txBody>
          <a:bodyPr/>
          <a:lstStyle/>
          <a:p>
            <a:pPr>
              <a:buNone/>
            </a:pPr>
            <a:r>
              <a:rPr lang="en-US" b="1" u="sng" dirty="0" smtClean="0"/>
              <a:t>b. Relevance: </a:t>
            </a:r>
          </a:p>
          <a:p>
            <a:r>
              <a:rPr lang="en-US" dirty="0" smtClean="0"/>
              <a:t>The model should only include those aspects of the system that are relevant to the study of the objective.</a:t>
            </a:r>
          </a:p>
          <a:p>
            <a:r>
              <a:rPr lang="en-US" dirty="0" smtClean="0"/>
              <a:t> A relevant information should be excluded because it increases the complexity of the model and causes more work in solving the model. </a:t>
            </a:r>
          </a:p>
          <a:p>
            <a:pPr>
              <a:buNone/>
            </a:pPr>
            <a:endParaRPr lang="en-US" dirty="0" smtClean="0"/>
          </a:p>
          <a:p>
            <a:pPr>
              <a:buNone/>
            </a:pPr>
            <a:endParaRPr lang="en-US" dirty="0" smtClean="0"/>
          </a:p>
          <a:p>
            <a:pPr>
              <a:buNone/>
            </a:pPr>
            <a:r>
              <a:rPr lang="en-US" b="1" u="sng" dirty="0" smtClean="0"/>
              <a:t>c. Accuracy: </a:t>
            </a:r>
          </a:p>
          <a:p>
            <a:pPr>
              <a:buNone/>
            </a:pPr>
            <a:r>
              <a:rPr lang="en-US" dirty="0" smtClean="0"/>
              <a:t>The accuracy of the information gathered for the model should be considered. </a:t>
            </a:r>
            <a:endParaRPr lang="en-US" dirty="0"/>
          </a:p>
        </p:txBody>
      </p:sp>
      <p:pic>
        <p:nvPicPr>
          <p:cNvPr id="4" name="Picture 3" descr="rel.jpg"/>
          <p:cNvPicPr>
            <a:picLocks noChangeAspect="1"/>
          </p:cNvPicPr>
          <p:nvPr/>
        </p:nvPicPr>
        <p:blipFill>
          <a:blip r:embed="rId2"/>
          <a:stretch>
            <a:fillRect/>
          </a:stretch>
        </p:blipFill>
        <p:spPr>
          <a:xfrm>
            <a:off x="6324600" y="3124200"/>
            <a:ext cx="2476500" cy="1838325"/>
          </a:xfrm>
          <a:prstGeom prst="rect">
            <a:avLst/>
          </a:prstGeom>
        </p:spPr>
      </p:pic>
      <p:pic>
        <p:nvPicPr>
          <p:cNvPr id="5" name="Picture 4" descr="acc.jpg"/>
          <p:cNvPicPr>
            <a:picLocks noChangeAspect="1"/>
          </p:cNvPicPr>
          <p:nvPr/>
        </p:nvPicPr>
        <p:blipFill>
          <a:blip r:embed="rId3"/>
          <a:stretch>
            <a:fillRect/>
          </a:stretch>
        </p:blipFill>
        <p:spPr>
          <a:xfrm>
            <a:off x="6858000" y="5486400"/>
            <a:ext cx="1831157"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r>
              <a:rPr lang="en-US" dirty="0" smtClean="0"/>
              <a:t>Principles used in modeling..</a:t>
            </a:r>
            <a:endParaRPr lang="en-US" dirty="0"/>
          </a:p>
        </p:txBody>
      </p:sp>
      <p:sp>
        <p:nvSpPr>
          <p:cNvPr id="3" name="Content Placeholder 2"/>
          <p:cNvSpPr>
            <a:spLocks noGrp="1"/>
          </p:cNvSpPr>
          <p:nvPr>
            <p:ph idx="1"/>
          </p:nvPr>
        </p:nvSpPr>
        <p:spPr/>
        <p:txBody>
          <a:bodyPr/>
          <a:lstStyle/>
          <a:p>
            <a:pPr>
              <a:buNone/>
            </a:pPr>
            <a:r>
              <a:rPr lang="en-US" b="1" u="sng" dirty="0" smtClean="0"/>
              <a:t>d. Aggregation:</a:t>
            </a:r>
          </a:p>
          <a:p>
            <a:r>
              <a:rPr lang="en-US" dirty="0" smtClean="0"/>
              <a:t> It is the extent to which the number of individual entities can be grouped together into larger entities. </a:t>
            </a:r>
          </a:p>
          <a:p>
            <a:r>
              <a:rPr lang="en-US" dirty="0" smtClean="0"/>
              <a:t>In some studies it may be necessary to construct artificial entities through the process of aggregation.</a:t>
            </a:r>
          </a:p>
          <a:p>
            <a:r>
              <a:rPr lang="en-US" dirty="0" smtClean="0"/>
              <a:t>Example: An economic or social studies usually treats a population as a number of social classes and conduct the study as each social class as a distinct entity. </a:t>
            </a:r>
            <a:endParaRPr lang="en-US" dirty="0"/>
          </a:p>
        </p:txBody>
      </p:sp>
      <p:pic>
        <p:nvPicPr>
          <p:cNvPr id="4" name="Picture 3" descr="aggre.jpg"/>
          <p:cNvPicPr>
            <a:picLocks noChangeAspect="1"/>
          </p:cNvPicPr>
          <p:nvPr/>
        </p:nvPicPr>
        <p:blipFill>
          <a:blip r:embed="rId2"/>
          <a:stretch>
            <a:fillRect/>
          </a:stretch>
        </p:blipFill>
        <p:spPr>
          <a:xfrm>
            <a:off x="5791200" y="914400"/>
            <a:ext cx="2943225" cy="1552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smtClean="0"/>
              <a:t>Principles used in modeling…</a:t>
            </a:r>
            <a:endParaRPr lang="en-US" dirty="0"/>
          </a:p>
        </p:txBody>
      </p:sp>
      <p:pic>
        <p:nvPicPr>
          <p:cNvPr id="4" name="Content Placeholder 3" descr="aggre.PNG"/>
          <p:cNvPicPr>
            <a:picLocks noGrp="1" noChangeAspect="1"/>
          </p:cNvPicPr>
          <p:nvPr>
            <p:ph idx="1"/>
          </p:nvPr>
        </p:nvPicPr>
        <p:blipFill>
          <a:blip r:embed="rId3"/>
          <a:stretch>
            <a:fillRect/>
          </a:stretch>
        </p:blipFill>
        <p:spPr>
          <a:xfrm>
            <a:off x="461852" y="1828800"/>
            <a:ext cx="8502022" cy="3244189"/>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dirty="0" smtClean="0"/>
              <a:t>Application Areas of Simulation </a:t>
            </a:r>
            <a:endParaRPr lang="en-US" dirty="0"/>
          </a:p>
        </p:txBody>
      </p:sp>
      <p:sp>
        <p:nvSpPr>
          <p:cNvPr id="3" name="Content Placeholder 2"/>
          <p:cNvSpPr>
            <a:spLocks noGrp="1"/>
          </p:cNvSpPr>
          <p:nvPr>
            <p:ph idx="1"/>
          </p:nvPr>
        </p:nvSpPr>
        <p:spPr>
          <a:xfrm>
            <a:off x="457200" y="1143000"/>
            <a:ext cx="8229600" cy="5410200"/>
          </a:xfrm>
        </p:spPr>
        <p:txBody>
          <a:bodyPr>
            <a:normAutofit lnSpcReduction="10000"/>
          </a:bodyPr>
          <a:lstStyle/>
          <a:p>
            <a:r>
              <a:rPr lang="en-US" dirty="0" smtClean="0"/>
              <a:t>Simulation is an experimental technique.</a:t>
            </a:r>
          </a:p>
          <a:p>
            <a:r>
              <a:rPr lang="en-US" dirty="0" smtClean="0"/>
              <a:t> It is a fast and experimental method of doing an experiment under computer. </a:t>
            </a:r>
          </a:p>
          <a:p>
            <a:r>
              <a:rPr lang="en-US" dirty="0" smtClean="0"/>
              <a:t>There is no specific unifying theory of computer simulation and no principle guiding the formulation of simulation model. </a:t>
            </a:r>
          </a:p>
          <a:p>
            <a:r>
              <a:rPr lang="en-US" dirty="0" smtClean="0"/>
              <a:t>Simulation may be applied for system, there is difficult to predict like whether or public jam where the system itself is complex or the theory is not sufficiently regular.</a:t>
            </a:r>
          </a:p>
          <a:p>
            <a:r>
              <a:rPr lang="en-US" dirty="0" smtClean="0"/>
              <a:t>Simulation provides an alternative that is cheap and fast and fills the gap between exact analysis and physical intuition. </a:t>
            </a:r>
            <a:endParaRPr lang="en-US" dirty="0"/>
          </a:p>
        </p:txBody>
      </p:sp>
      <p:pic>
        <p:nvPicPr>
          <p:cNvPr id="4" name="Picture 3" descr="comp exp.jpg"/>
          <p:cNvPicPr>
            <a:picLocks noChangeAspect="1"/>
          </p:cNvPicPr>
          <p:nvPr/>
        </p:nvPicPr>
        <p:blipFill>
          <a:blip r:embed="rId2"/>
          <a:stretch>
            <a:fillRect/>
          </a:stretch>
        </p:blipFill>
        <p:spPr>
          <a:xfrm>
            <a:off x="6705600" y="457201"/>
            <a:ext cx="2340103" cy="1246916"/>
          </a:xfrm>
          <a:prstGeom prst="rect">
            <a:avLst/>
          </a:prstGeom>
        </p:spPr>
      </p:pic>
      <p:pic>
        <p:nvPicPr>
          <p:cNvPr id="5" name="Picture 4" descr="traffic.jpg"/>
          <p:cNvPicPr>
            <a:picLocks noChangeAspect="1"/>
          </p:cNvPicPr>
          <p:nvPr/>
        </p:nvPicPr>
        <p:blipFill>
          <a:blip r:embed="rId3" cstate="print"/>
          <a:stretch>
            <a:fillRect/>
          </a:stretch>
        </p:blipFill>
        <p:spPr>
          <a:xfrm>
            <a:off x="6781800" y="3429000"/>
            <a:ext cx="2362200" cy="1328738"/>
          </a:xfrm>
          <a:prstGeom prst="rect">
            <a:avLst/>
          </a:prstGeom>
        </p:spPr>
      </p:pic>
      <p:pic>
        <p:nvPicPr>
          <p:cNvPr id="6" name="Picture 5" descr="phy.jpg"/>
          <p:cNvPicPr>
            <a:picLocks noChangeAspect="1"/>
          </p:cNvPicPr>
          <p:nvPr/>
        </p:nvPicPr>
        <p:blipFill>
          <a:blip r:embed="rId4"/>
          <a:stretch>
            <a:fillRect/>
          </a:stretch>
        </p:blipFill>
        <p:spPr>
          <a:xfrm>
            <a:off x="6774179" y="5376862"/>
            <a:ext cx="2369821" cy="1481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Application Areas of Simulation </a:t>
            </a:r>
            <a:endParaRPr lang="en-US" dirty="0"/>
          </a:p>
        </p:txBody>
      </p:sp>
      <p:sp>
        <p:nvSpPr>
          <p:cNvPr id="3" name="Content Placeholder 2"/>
          <p:cNvSpPr>
            <a:spLocks noGrp="1"/>
          </p:cNvSpPr>
          <p:nvPr>
            <p:ph idx="1"/>
          </p:nvPr>
        </p:nvSpPr>
        <p:spPr>
          <a:xfrm>
            <a:off x="457200" y="1295400"/>
            <a:ext cx="8229600" cy="5029200"/>
          </a:xfrm>
        </p:spPr>
        <p:txBody>
          <a:bodyPr>
            <a:normAutofit fontScale="70000" lnSpcReduction="20000"/>
          </a:bodyPr>
          <a:lstStyle/>
          <a:p>
            <a:r>
              <a:rPr lang="en-US" b="1" dirty="0" smtClean="0"/>
              <a:t>Simulation in Science and Engineering Research: </a:t>
            </a:r>
          </a:p>
          <a:p>
            <a:pPr algn="just"/>
            <a:r>
              <a:rPr lang="en-US" dirty="0" smtClean="0"/>
              <a:t>Earlier most experiments were carried out physically in the laboratories. Millions were spent on physical models like network analyzers,  Aircraft flight, Simulators and expensive experiments. Today a majority of experiments are simulated in a simulator. Computer experiments are faster cheaper, easier and provide better inside into the system than laboratory experiments. </a:t>
            </a:r>
          </a:p>
          <a:p>
            <a:r>
              <a:rPr lang="en-US" b="1" dirty="0" smtClean="0"/>
              <a:t>Simulation in Soft science: </a:t>
            </a:r>
          </a:p>
          <a:p>
            <a:pPr>
              <a:buNone/>
            </a:pPr>
            <a:r>
              <a:rPr lang="en-US" dirty="0" smtClean="0"/>
              <a:t>	Simulation plays vital role in biology, sociology and economics, medicines etc., where experimenting could be very expensive dangerous or even impossible. In field such as Biology and economics, the problems are large involving thousands of variables and are complicated due to uncertainty. </a:t>
            </a:r>
          </a:p>
          <a:p>
            <a:endParaRPr lang="en-US" b="1" dirty="0" smtClean="0"/>
          </a:p>
          <a:p>
            <a:r>
              <a:rPr lang="en-US" b="1" dirty="0" smtClean="0"/>
              <a:t>Simulation for Business executive</a:t>
            </a:r>
            <a:r>
              <a:rPr lang="en-US" dirty="0" smtClean="0"/>
              <a:t>: </a:t>
            </a:r>
          </a:p>
          <a:p>
            <a:r>
              <a:rPr lang="en-US" dirty="0" smtClean="0"/>
              <a:t>There are many problems faced by management that cannot be solved by standard operations research tools like linear and dynamic programming inventory and queuing. So a business executive has to make a decision best on his intuition and experiment. But with computer simulation he can make better and meaningful decisions. Simulation is widely used for inventory control, facility planning, production scheduling etc. </a:t>
            </a:r>
            <a:endParaRPr lang="en-US" dirty="0"/>
          </a:p>
        </p:txBody>
      </p:sp>
      <p:pic>
        <p:nvPicPr>
          <p:cNvPr id="4" name="Picture 3" descr="sim.jpg"/>
          <p:cNvPicPr>
            <a:picLocks noChangeAspect="1"/>
          </p:cNvPicPr>
          <p:nvPr/>
        </p:nvPicPr>
        <p:blipFill>
          <a:blip r:embed="rId2"/>
          <a:stretch>
            <a:fillRect/>
          </a:stretch>
        </p:blipFill>
        <p:spPr>
          <a:xfrm>
            <a:off x="5715000" y="1524000"/>
            <a:ext cx="3057525" cy="1495425"/>
          </a:xfrm>
          <a:prstGeom prst="rect">
            <a:avLst/>
          </a:prstGeom>
        </p:spPr>
      </p:pic>
      <p:pic>
        <p:nvPicPr>
          <p:cNvPr id="6" name="Picture 5" descr="download.jpg"/>
          <p:cNvPicPr>
            <a:picLocks noChangeAspect="1"/>
          </p:cNvPicPr>
          <p:nvPr/>
        </p:nvPicPr>
        <p:blipFill>
          <a:blip r:embed="rId3"/>
          <a:stretch>
            <a:fillRect/>
          </a:stretch>
        </p:blipFill>
        <p:spPr>
          <a:xfrm>
            <a:off x="2514600" y="2286000"/>
            <a:ext cx="2009775" cy="2009775"/>
          </a:xfrm>
          <a:prstGeom prst="rect">
            <a:avLst/>
          </a:prstGeom>
        </p:spPr>
      </p:pic>
      <p:pic>
        <p:nvPicPr>
          <p:cNvPr id="7" name="Picture 6" descr="be.jpg"/>
          <p:cNvPicPr>
            <a:picLocks noChangeAspect="1"/>
          </p:cNvPicPr>
          <p:nvPr/>
        </p:nvPicPr>
        <p:blipFill>
          <a:blip r:embed="rId4"/>
          <a:stretch>
            <a:fillRect/>
          </a:stretch>
        </p:blipFill>
        <p:spPr>
          <a:xfrm>
            <a:off x="5105400" y="4495800"/>
            <a:ext cx="384048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b="1" dirty="0" smtClean="0"/>
              <a:t>When to Simulate?</a:t>
            </a:r>
            <a:r>
              <a:rPr lang="en-US" dirty="0" smtClean="0"/>
              <a:t/>
            </a:r>
            <a:br>
              <a:rPr lang="en-US" dirty="0" smtClean="0"/>
            </a:br>
            <a:endParaRPr lang="en-US" dirty="0"/>
          </a:p>
        </p:txBody>
      </p:sp>
      <p:sp>
        <p:nvSpPr>
          <p:cNvPr id="3" name="Content Placeholder 2"/>
          <p:cNvSpPr>
            <a:spLocks noGrp="1"/>
          </p:cNvSpPr>
          <p:nvPr>
            <p:ph idx="1"/>
          </p:nvPr>
        </p:nvSpPr>
        <p:spPr>
          <a:xfrm>
            <a:off x="457200" y="685800"/>
            <a:ext cx="8229600" cy="5638800"/>
          </a:xfrm>
        </p:spPr>
        <p:txBody>
          <a:bodyPr/>
          <a:lstStyle/>
          <a:p>
            <a:pPr lvl="0"/>
            <a:r>
              <a:rPr lang="en-US" dirty="0" smtClean="0"/>
              <a:t>Experiments are too expensive, too dangerous, or the system to be investigated does not yet exist. These are the main difficulties of experimentation with real systems.</a:t>
            </a:r>
          </a:p>
          <a:p>
            <a:pPr lvl="0"/>
            <a:r>
              <a:rPr lang="en-US" dirty="0" smtClean="0"/>
              <a:t>The time scale of the dynamics of the system is not compatible with that of the experimenter. For example, it takes millions of years to observe small changes in the development of the universe, whereas similar changes can be quickly observed in a computer simulation of the universe.</a:t>
            </a:r>
          </a:p>
          <a:p>
            <a:pPr lvl="0"/>
            <a:r>
              <a:rPr lang="en-US" dirty="0" smtClean="0"/>
              <a:t>Variables may be inaccessible. In a simulation all variables can be studied and controlled, even those that are inaccessible in the real system.</a:t>
            </a:r>
          </a:p>
          <a:p>
            <a:endParaRPr lang="en-US" dirty="0"/>
          </a:p>
        </p:txBody>
      </p:sp>
      <p:pic>
        <p:nvPicPr>
          <p:cNvPr id="4" name="Picture 3" descr="nuclear explosion.gif"/>
          <p:cNvPicPr>
            <a:picLocks noChangeAspect="1"/>
          </p:cNvPicPr>
          <p:nvPr/>
        </p:nvPicPr>
        <p:blipFill>
          <a:blip r:embed="rId2"/>
          <a:stretch>
            <a:fillRect/>
          </a:stretch>
        </p:blipFill>
        <p:spPr>
          <a:xfrm>
            <a:off x="6477000" y="457200"/>
            <a:ext cx="2381250" cy="1924050"/>
          </a:xfrm>
          <a:prstGeom prst="rect">
            <a:avLst/>
          </a:prstGeom>
        </p:spPr>
      </p:pic>
      <p:pic>
        <p:nvPicPr>
          <p:cNvPr id="5" name="Picture 4" descr="Ne-ratez-pas-la-chute-de-la-goutte-de-poix.jpg"/>
          <p:cNvPicPr>
            <a:picLocks noChangeAspect="1"/>
          </p:cNvPicPr>
          <p:nvPr/>
        </p:nvPicPr>
        <p:blipFill>
          <a:blip r:embed="rId3"/>
          <a:stretch>
            <a:fillRect/>
          </a:stretch>
        </p:blipFill>
        <p:spPr>
          <a:xfrm>
            <a:off x="3657600" y="2667000"/>
            <a:ext cx="2486025" cy="1838325"/>
          </a:xfrm>
          <a:prstGeom prst="rect">
            <a:avLst/>
          </a:prstGeom>
        </p:spPr>
      </p:pic>
      <p:pic>
        <p:nvPicPr>
          <p:cNvPr id="6" name="Picture 5" descr="human.jpg"/>
          <p:cNvPicPr>
            <a:picLocks noChangeAspect="1"/>
          </p:cNvPicPr>
          <p:nvPr/>
        </p:nvPicPr>
        <p:blipFill>
          <a:blip r:embed="rId4"/>
          <a:stretch>
            <a:fillRect/>
          </a:stretch>
        </p:blipFill>
        <p:spPr>
          <a:xfrm>
            <a:off x="304800" y="4648200"/>
            <a:ext cx="3347477" cy="200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Books and References</a:t>
            </a:r>
            <a:endParaRPr lang="en-US" dirty="0"/>
          </a:p>
        </p:txBody>
      </p:sp>
      <p:sp>
        <p:nvSpPr>
          <p:cNvPr id="3" name="Content Placeholder 2"/>
          <p:cNvSpPr>
            <a:spLocks noGrp="1"/>
          </p:cNvSpPr>
          <p:nvPr>
            <p:ph idx="1"/>
          </p:nvPr>
        </p:nvSpPr>
        <p:spPr>
          <a:xfrm>
            <a:off x="457200" y="1935480"/>
            <a:ext cx="7086600" cy="4389120"/>
          </a:xfrm>
        </p:spPr>
        <p:txBody>
          <a:bodyPr>
            <a:normAutofit fontScale="92500" lnSpcReduction="20000"/>
          </a:bodyPr>
          <a:lstStyle/>
          <a:p>
            <a:r>
              <a:rPr lang="en-GB" b="1" dirty="0" smtClean="0"/>
              <a:t>Text Books:</a:t>
            </a:r>
            <a:endParaRPr lang="en-US" dirty="0" smtClean="0"/>
          </a:p>
          <a:p>
            <a:pPr lvl="1"/>
            <a:r>
              <a:rPr lang="en-GB" dirty="0" smtClean="0"/>
              <a:t>1. G. </a:t>
            </a:r>
            <a:r>
              <a:rPr lang="en-GB" dirty="0" err="1" smtClean="0"/>
              <a:t>Gorden</a:t>
            </a:r>
            <a:r>
              <a:rPr lang="en-GB" dirty="0" smtClean="0"/>
              <a:t>, System Simulation, Prentice Hall of India.</a:t>
            </a:r>
            <a:endParaRPr lang="en-US" dirty="0" smtClean="0"/>
          </a:p>
          <a:p>
            <a:pPr lvl="1"/>
            <a:r>
              <a:rPr lang="en-GB" dirty="0" smtClean="0"/>
              <a:t>2. A.M. Law and WD. </a:t>
            </a:r>
            <a:r>
              <a:rPr lang="en-GB" dirty="0" err="1" smtClean="0"/>
              <a:t>Kelton</a:t>
            </a:r>
            <a:r>
              <a:rPr lang="en-GB" dirty="0" smtClean="0"/>
              <a:t>. Simulation </a:t>
            </a:r>
            <a:r>
              <a:rPr lang="en-GB" dirty="0" err="1" smtClean="0"/>
              <a:t>Modeling</a:t>
            </a:r>
            <a:r>
              <a:rPr lang="en-GB" dirty="0" smtClean="0"/>
              <a:t> and </a:t>
            </a:r>
            <a:r>
              <a:rPr lang="en-GB" dirty="0" err="1" smtClean="0"/>
              <a:t>Analysi.r</a:t>
            </a:r>
            <a:r>
              <a:rPr lang="en-GB" dirty="0" smtClean="0"/>
              <a:t>, McGraw Hill.</a:t>
            </a:r>
            <a:r>
              <a:rPr lang="en-US" dirty="0" smtClean="0"/>
              <a:t> </a:t>
            </a:r>
            <a:r>
              <a:rPr lang="en-GB" dirty="0" smtClean="0"/>
              <a:t>1991</a:t>
            </a:r>
            <a:endParaRPr lang="en-US" dirty="0" smtClean="0"/>
          </a:p>
          <a:p>
            <a:r>
              <a:rPr lang="en-GB" b="1" dirty="0" smtClean="0"/>
              <a:t>References:</a:t>
            </a:r>
            <a:endParaRPr lang="en-US" dirty="0" smtClean="0"/>
          </a:p>
          <a:p>
            <a:pPr lvl="1"/>
            <a:r>
              <a:rPr lang="en-GB" dirty="0" smtClean="0"/>
              <a:t>1. JA. Spriest and G.C. </a:t>
            </a:r>
            <a:r>
              <a:rPr lang="en-GB" dirty="0" err="1" smtClean="0"/>
              <a:t>Vansteenkiste</a:t>
            </a:r>
            <a:r>
              <a:rPr lang="en-GB" dirty="0" smtClean="0"/>
              <a:t>, Computer—Aided </a:t>
            </a:r>
            <a:r>
              <a:rPr lang="en-GB" dirty="0" err="1" smtClean="0"/>
              <a:t>Modeling</a:t>
            </a:r>
            <a:r>
              <a:rPr lang="en-GB" dirty="0" smtClean="0"/>
              <a:t> and Simulation,</a:t>
            </a:r>
            <a:r>
              <a:rPr lang="en-US" dirty="0" smtClean="0"/>
              <a:t> </a:t>
            </a:r>
            <a:r>
              <a:rPr lang="en-GB" dirty="0" smtClean="0"/>
              <a:t>Academic Press.</a:t>
            </a:r>
            <a:endParaRPr lang="en-US" dirty="0" smtClean="0"/>
          </a:p>
          <a:p>
            <a:pPr lvl="1"/>
            <a:r>
              <a:rPr lang="en-GB" dirty="0" smtClean="0"/>
              <a:t>2. AM Law and R.F. Parry, Simulation: A Problem-solving approach, Addison</a:t>
            </a:r>
            <a:r>
              <a:rPr lang="en-US" dirty="0" smtClean="0"/>
              <a:t>, </a:t>
            </a:r>
            <a:r>
              <a:rPr lang="en-GB" dirty="0" smtClean="0"/>
              <a:t>Wesley Publishing Company.</a:t>
            </a:r>
            <a:endParaRPr lang="en-US" dirty="0" smtClean="0"/>
          </a:p>
          <a:p>
            <a:pPr lvl="1"/>
            <a:r>
              <a:rPr lang="en-GB" dirty="0" smtClean="0"/>
              <a:t>3. </a:t>
            </a:r>
            <a:r>
              <a:rPr lang="en-GB" dirty="0" err="1" smtClean="0"/>
              <a:t>Narsingh</a:t>
            </a:r>
            <a:r>
              <a:rPr lang="en-GB" dirty="0" smtClean="0"/>
              <a:t> </a:t>
            </a:r>
            <a:r>
              <a:rPr lang="en-GB" dirty="0" err="1" smtClean="0"/>
              <a:t>Deo</a:t>
            </a:r>
            <a:r>
              <a:rPr lang="en-GB" dirty="0" smtClean="0"/>
              <a:t>, “System Simulation with Digital Computer”</a:t>
            </a:r>
            <a:endParaRPr lang="en-US" dirty="0" smtClean="0"/>
          </a:p>
          <a:p>
            <a:endParaRPr lang="en-US" dirty="0"/>
          </a:p>
        </p:txBody>
      </p:sp>
      <p:pic>
        <p:nvPicPr>
          <p:cNvPr id="4" name="Picture 3" descr="system-simulation-original-imadda6bhqrpneve.jpeg"/>
          <p:cNvPicPr>
            <a:picLocks noChangeAspect="1"/>
          </p:cNvPicPr>
          <p:nvPr/>
        </p:nvPicPr>
        <p:blipFill>
          <a:blip r:embed="rId2"/>
          <a:stretch>
            <a:fillRect/>
          </a:stretch>
        </p:blipFill>
        <p:spPr>
          <a:xfrm>
            <a:off x="7543800" y="914400"/>
            <a:ext cx="1600200" cy="2113280"/>
          </a:xfrm>
          <a:prstGeom prst="rect">
            <a:avLst/>
          </a:prstGeom>
        </p:spPr>
      </p:pic>
      <p:pic>
        <p:nvPicPr>
          <p:cNvPr id="5" name="Picture 4" descr="41LXbwbu4fL._SX342_BO1,204,203,200_.jpg"/>
          <p:cNvPicPr>
            <a:picLocks noChangeAspect="1"/>
          </p:cNvPicPr>
          <p:nvPr/>
        </p:nvPicPr>
        <p:blipFill>
          <a:blip r:embed="rId3"/>
          <a:stretch>
            <a:fillRect/>
          </a:stretch>
        </p:blipFill>
        <p:spPr>
          <a:xfrm>
            <a:off x="7620001" y="4114800"/>
            <a:ext cx="1523999" cy="2210686"/>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smtClean="0"/>
              <a:t>When Simulation is not Appropriate  </a:t>
            </a:r>
            <a:endParaRPr lang="en-US" dirty="0"/>
          </a:p>
        </p:txBody>
      </p:sp>
      <p:sp>
        <p:nvSpPr>
          <p:cNvPr id="3" name="Content Placeholder 2"/>
          <p:cNvSpPr>
            <a:spLocks noGrp="1"/>
          </p:cNvSpPr>
          <p:nvPr>
            <p:ph idx="1"/>
          </p:nvPr>
        </p:nvSpPr>
        <p:spPr>
          <a:xfrm>
            <a:off x="457200" y="1524000"/>
            <a:ext cx="8229600" cy="4800600"/>
          </a:xfrm>
        </p:spPr>
        <p:txBody>
          <a:bodyPr/>
          <a:lstStyle/>
          <a:p>
            <a:pPr lvl="0"/>
            <a:r>
              <a:rPr lang="en-US" dirty="0" smtClean="0"/>
              <a:t>The problem is solvable by common sense.</a:t>
            </a:r>
          </a:p>
          <a:p>
            <a:pPr lvl="0"/>
            <a:r>
              <a:rPr lang="en-US" dirty="0" smtClean="0"/>
              <a:t>The problem can be solved mathematically.</a:t>
            </a:r>
          </a:p>
          <a:p>
            <a:pPr lvl="0"/>
            <a:r>
              <a:rPr lang="en-US" dirty="0" smtClean="0"/>
              <a:t>The direct experiments are easier.</a:t>
            </a:r>
          </a:p>
          <a:p>
            <a:pPr lvl="0"/>
            <a:r>
              <a:rPr lang="en-US" dirty="0" smtClean="0"/>
              <a:t>The cost for simulation exceeds the saving.</a:t>
            </a:r>
          </a:p>
          <a:p>
            <a:pPr lvl="0"/>
            <a:r>
              <a:rPr lang="en-US" dirty="0" smtClean="0"/>
              <a:t>The time for simulation is out of availability.</a:t>
            </a:r>
          </a:p>
          <a:p>
            <a:pPr lvl="0"/>
            <a:r>
              <a:rPr lang="en-US" dirty="0" smtClean="0"/>
              <a:t>The input data are not available.</a:t>
            </a:r>
          </a:p>
          <a:p>
            <a:pPr lvl="0"/>
            <a:r>
              <a:rPr lang="en-US" dirty="0" smtClean="0"/>
              <a:t>The simulation cannot be verified or validated.</a:t>
            </a:r>
          </a:p>
          <a:p>
            <a:pPr lvl="0"/>
            <a:r>
              <a:rPr lang="en-US" dirty="0" smtClean="0"/>
              <a:t>The system behavior is too complex or unknown. </a:t>
            </a:r>
            <a:r>
              <a:rPr lang="en-US" i="1" dirty="0" smtClean="0"/>
              <a:t>e.g. </a:t>
            </a:r>
            <a:r>
              <a:rPr lang="en-US" dirty="0" smtClean="0"/>
              <a:t>modeling of human behavior.</a:t>
            </a:r>
          </a:p>
          <a:p>
            <a:endParaRPr lang="en-US" dirty="0"/>
          </a:p>
        </p:txBody>
      </p:sp>
      <p:pic>
        <p:nvPicPr>
          <p:cNvPr id="4" name="Picture 3" descr="sum.png"/>
          <p:cNvPicPr>
            <a:picLocks noChangeAspect="1"/>
          </p:cNvPicPr>
          <p:nvPr/>
        </p:nvPicPr>
        <p:blipFill>
          <a:blip r:embed="rId2"/>
          <a:stretch>
            <a:fillRect/>
          </a:stretch>
        </p:blipFill>
        <p:spPr>
          <a:xfrm>
            <a:off x="6934200" y="1828800"/>
            <a:ext cx="895350" cy="895350"/>
          </a:xfrm>
          <a:prstGeom prst="rect">
            <a:avLst/>
          </a:prstGeom>
        </p:spPr>
      </p:pic>
      <p:pic>
        <p:nvPicPr>
          <p:cNvPr id="5" name="Picture 4" descr="easy.jpg"/>
          <p:cNvPicPr>
            <a:picLocks noChangeAspect="1"/>
          </p:cNvPicPr>
          <p:nvPr/>
        </p:nvPicPr>
        <p:blipFill>
          <a:blip r:embed="rId3" cstate="print"/>
          <a:stretch>
            <a:fillRect/>
          </a:stretch>
        </p:blipFill>
        <p:spPr>
          <a:xfrm>
            <a:off x="7010400" y="431482"/>
            <a:ext cx="1219200" cy="1139953"/>
          </a:xfrm>
          <a:prstGeom prst="rect">
            <a:avLst/>
          </a:prstGeom>
        </p:spPr>
      </p:pic>
      <p:pic>
        <p:nvPicPr>
          <p:cNvPr id="6" name="Picture 5" descr="download (1).jpg"/>
          <p:cNvPicPr>
            <a:picLocks noChangeAspect="1"/>
          </p:cNvPicPr>
          <p:nvPr/>
        </p:nvPicPr>
        <p:blipFill>
          <a:blip r:embed="rId4"/>
          <a:stretch>
            <a:fillRect/>
          </a:stretch>
        </p:blipFill>
        <p:spPr>
          <a:xfrm>
            <a:off x="7391400" y="2514600"/>
            <a:ext cx="1524000" cy="976228"/>
          </a:xfrm>
          <a:prstGeom prst="rect">
            <a:avLst/>
          </a:prstGeom>
        </p:spPr>
      </p:pic>
      <p:pic>
        <p:nvPicPr>
          <p:cNvPr id="7" name="Picture 6" descr="download (2).jpg"/>
          <p:cNvPicPr>
            <a:picLocks noChangeAspect="1"/>
          </p:cNvPicPr>
          <p:nvPr/>
        </p:nvPicPr>
        <p:blipFill>
          <a:blip r:embed="rId5"/>
          <a:stretch>
            <a:fillRect/>
          </a:stretch>
        </p:blipFill>
        <p:spPr>
          <a:xfrm>
            <a:off x="7000875" y="4724400"/>
            <a:ext cx="2143125" cy="2133600"/>
          </a:xfrm>
          <a:prstGeom prst="rect">
            <a:avLst/>
          </a:prstGeom>
        </p:spPr>
      </p:pic>
      <p:pic>
        <p:nvPicPr>
          <p:cNvPr id="8" name="Picture 7" descr="download (3).jpg"/>
          <p:cNvPicPr>
            <a:picLocks noChangeAspect="1"/>
          </p:cNvPicPr>
          <p:nvPr/>
        </p:nvPicPr>
        <p:blipFill>
          <a:blip r:embed="rId6"/>
          <a:stretch>
            <a:fillRect/>
          </a:stretch>
        </p:blipFill>
        <p:spPr>
          <a:xfrm>
            <a:off x="5105400" y="3200400"/>
            <a:ext cx="1952625" cy="1866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linds(horizontal)">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33400"/>
            <a:ext cx="8229600" cy="5791200"/>
          </a:xfrm>
        </p:spPr>
        <p:txBody>
          <a:bodyPr>
            <a:normAutofit/>
          </a:bodyPr>
          <a:lstStyle/>
          <a:p>
            <a:pPr lvl="0"/>
            <a:r>
              <a:rPr lang="en-US" sz="2800" dirty="0" smtClean="0"/>
              <a:t>Easy manipulation of models. Using simulation, it is easy to</a:t>
            </a:r>
            <a:r>
              <a:rPr lang="en-US" sz="2800" i="1" dirty="0" smtClean="0"/>
              <a:t> </a:t>
            </a:r>
            <a:r>
              <a:rPr lang="en-US" sz="2800" dirty="0" smtClean="0"/>
              <a:t>manipulate the parameters of a system model, even outside the feasible range of a particular physical system. </a:t>
            </a:r>
          </a:p>
          <a:p>
            <a:pPr lvl="0"/>
            <a:endParaRPr lang="en-US" sz="1800" dirty="0" smtClean="0"/>
          </a:p>
          <a:p>
            <a:pPr>
              <a:buNone/>
            </a:pPr>
            <a:endParaRPr lang="en-US" sz="28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p:spPr>
        <p:txBody>
          <a:bodyPr>
            <a:normAutofit fontScale="90000"/>
          </a:bodyPr>
          <a:lstStyle/>
          <a:p>
            <a:r>
              <a:rPr lang="en-US" dirty="0" smtClean="0"/>
              <a:t>Verification and Validation of Model</a:t>
            </a:r>
            <a:endParaRPr lang="en-US" dirty="0"/>
          </a:p>
        </p:txBody>
      </p:sp>
      <p:sp>
        <p:nvSpPr>
          <p:cNvPr id="3" name="Content Placeholder 2"/>
          <p:cNvSpPr>
            <a:spLocks noGrp="1"/>
          </p:cNvSpPr>
          <p:nvPr>
            <p:ph idx="1"/>
          </p:nvPr>
        </p:nvSpPr>
        <p:spPr>
          <a:xfrm>
            <a:off x="457200" y="1524000"/>
            <a:ext cx="8229600" cy="4800600"/>
          </a:xfrm>
        </p:spPr>
        <p:txBody>
          <a:bodyPr/>
          <a:lstStyle/>
          <a:p>
            <a:r>
              <a:rPr lang="en-US" b="1" dirty="0" smtClean="0"/>
              <a:t>Verification and validation of computer simulation models</a:t>
            </a:r>
            <a:r>
              <a:rPr lang="en-US" dirty="0" smtClean="0"/>
              <a:t> is conducted during the development of a simulation model with the ultimate goal of producing an accurate and credible model.</a:t>
            </a:r>
          </a:p>
          <a:p>
            <a:r>
              <a:rPr lang="en-US" dirty="0" smtClean="0"/>
              <a:t>Simulation models are approximate imitations of real-world systems and they never exactly imitate the real-world system. Due to that, a model should be verified and validated to the degree needed for the models intended purpose or application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Verification</a:t>
            </a:r>
            <a:br>
              <a:rPr lang="en-US" dirty="0" smtClean="0"/>
            </a:br>
            <a:endParaRPr lang="en-US" dirty="0"/>
          </a:p>
        </p:txBody>
      </p:sp>
      <p:sp>
        <p:nvSpPr>
          <p:cNvPr id="3" name="Content Placeholder 2"/>
          <p:cNvSpPr>
            <a:spLocks noGrp="1"/>
          </p:cNvSpPr>
          <p:nvPr>
            <p:ph idx="1"/>
          </p:nvPr>
        </p:nvSpPr>
        <p:spPr>
          <a:xfrm>
            <a:off x="457200" y="1143000"/>
            <a:ext cx="8229600" cy="5181600"/>
          </a:xfrm>
        </p:spPr>
        <p:txBody>
          <a:bodyPr/>
          <a:lstStyle/>
          <a:p>
            <a:r>
              <a:rPr lang="en-US" dirty="0" smtClean="0"/>
              <a:t>In the context of computer simulation, </a:t>
            </a:r>
            <a:r>
              <a:rPr lang="en-US" b="1" dirty="0" smtClean="0"/>
              <a:t>verification</a:t>
            </a:r>
            <a:r>
              <a:rPr lang="en-US" dirty="0" smtClean="0"/>
              <a:t> of a model is the process of confirming that it is correctly implemented with respect to the conceptual model (it matches specifications and assumptions deemed acceptable for the given purpose of application).</a:t>
            </a:r>
          </a:p>
          <a:p>
            <a:r>
              <a:rPr lang="en-US" dirty="0" smtClean="0"/>
              <a:t>During verification the model is tested to find and fix errors in the implementation of the model</a:t>
            </a:r>
          </a:p>
          <a:p>
            <a:r>
              <a:rPr lang="en-US" dirty="0" smtClean="0"/>
              <a:t>Various processes and techniques are used to assure the model matches specifications and assumptions with respect to the model concept.</a:t>
            </a:r>
          </a:p>
          <a:p>
            <a:r>
              <a:rPr lang="en-US" dirty="0" smtClean="0"/>
              <a:t>The objective of model verification is to ensure that the implementation of the model is correct.</a:t>
            </a:r>
          </a:p>
          <a:p>
            <a:endParaRPr lang="en-US" dirty="0"/>
          </a:p>
        </p:txBody>
      </p:sp>
      <p:pic>
        <p:nvPicPr>
          <p:cNvPr id="4" name="Picture 3" descr="ver.jpg"/>
          <p:cNvPicPr>
            <a:picLocks noChangeAspect="1"/>
          </p:cNvPicPr>
          <p:nvPr/>
        </p:nvPicPr>
        <p:blipFill>
          <a:blip r:embed="rId2"/>
          <a:stretch>
            <a:fillRect/>
          </a:stretch>
        </p:blipFill>
        <p:spPr>
          <a:xfrm>
            <a:off x="2895600" y="2286000"/>
            <a:ext cx="2143125" cy="21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smtClean="0"/>
              <a:t>Verification</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smtClean="0"/>
              <a:t>There are many techniques that can be utilized to verify a model. Including, but not limited to, have the model checked by an expert, making logic flow diagrams that include each logically possible action, examining the model output for reasonableness under a variety of settings of the input parameters, and using an interactive debugger.</a:t>
            </a:r>
          </a:p>
          <a:p>
            <a:endParaRPr lang="en-US" dirty="0"/>
          </a:p>
        </p:txBody>
      </p:sp>
      <p:pic>
        <p:nvPicPr>
          <p:cNvPr id="4" name="Picture 3" descr="ver.jpg"/>
          <p:cNvPicPr>
            <a:picLocks noChangeAspect="1"/>
          </p:cNvPicPr>
          <p:nvPr/>
        </p:nvPicPr>
        <p:blipFill>
          <a:blip r:embed="rId2"/>
          <a:stretch>
            <a:fillRect/>
          </a:stretch>
        </p:blipFill>
        <p:spPr>
          <a:xfrm>
            <a:off x="6248400" y="4495800"/>
            <a:ext cx="2143125" cy="21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Validation</a:t>
            </a:r>
            <a:br>
              <a:rPr lang="en-US" dirty="0" smtClean="0"/>
            </a:br>
            <a:endParaRPr lang="en-US" dirty="0"/>
          </a:p>
        </p:txBody>
      </p:sp>
      <p:sp>
        <p:nvSpPr>
          <p:cNvPr id="3" name="Content Placeholder 2"/>
          <p:cNvSpPr>
            <a:spLocks noGrp="1"/>
          </p:cNvSpPr>
          <p:nvPr>
            <p:ph idx="1"/>
          </p:nvPr>
        </p:nvSpPr>
        <p:spPr>
          <a:xfrm>
            <a:off x="457200" y="1066800"/>
            <a:ext cx="8229600" cy="5257800"/>
          </a:xfrm>
        </p:spPr>
        <p:txBody>
          <a:bodyPr>
            <a:normAutofit fontScale="92500"/>
          </a:bodyPr>
          <a:lstStyle/>
          <a:p>
            <a:r>
              <a:rPr lang="en-US" dirty="0" smtClean="0"/>
              <a:t>Validation checks the accuracy of the model's representation of the real system. </a:t>
            </a:r>
          </a:p>
          <a:p>
            <a:r>
              <a:rPr lang="en-US" dirty="0" smtClean="0"/>
              <a:t>Model validation is defined to mean "substantiation that a computerized model within its domain of applicability possesses a satisfactory range of accuracy consistent with the intended application of the model".</a:t>
            </a:r>
          </a:p>
          <a:p>
            <a:r>
              <a:rPr lang="en-US" dirty="0" smtClean="0"/>
              <a:t>There are many approaches that can be used to validate a computer model.</a:t>
            </a:r>
          </a:p>
          <a:p>
            <a:r>
              <a:rPr lang="en-US" dirty="0" smtClean="0"/>
              <a:t> The approaches range from subjective reviews to objective statistical tests. One approach that is commonly used is to have the model builders determine validity of the model through a series of tests</a:t>
            </a:r>
          </a:p>
          <a:p>
            <a:endParaRPr lang="en-US" dirty="0"/>
          </a:p>
        </p:txBody>
      </p:sp>
      <p:pic>
        <p:nvPicPr>
          <p:cNvPr id="4" name="Picture 3" descr="val.jpg"/>
          <p:cNvPicPr>
            <a:picLocks noChangeAspect="1"/>
          </p:cNvPicPr>
          <p:nvPr/>
        </p:nvPicPr>
        <p:blipFill>
          <a:blip r:embed="rId2"/>
          <a:stretch>
            <a:fillRect/>
          </a:stretch>
        </p:blipFill>
        <p:spPr>
          <a:xfrm>
            <a:off x="5105400" y="5334000"/>
            <a:ext cx="3486150" cy="131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smtClean="0"/>
              <a:t>Validation</a:t>
            </a:r>
            <a:endParaRPr lang="en-US" dirty="0"/>
          </a:p>
        </p:txBody>
      </p:sp>
      <p:sp>
        <p:nvSpPr>
          <p:cNvPr id="3" name="Content Placeholder 2"/>
          <p:cNvSpPr>
            <a:spLocks noGrp="1"/>
          </p:cNvSpPr>
          <p:nvPr>
            <p:ph idx="1"/>
          </p:nvPr>
        </p:nvSpPr>
        <p:spPr>
          <a:xfrm>
            <a:off x="457200" y="1295400"/>
            <a:ext cx="8229600" cy="5029200"/>
          </a:xfrm>
        </p:spPr>
        <p:txBody>
          <a:bodyPr/>
          <a:lstStyle/>
          <a:p>
            <a:r>
              <a:rPr lang="en-US" dirty="0" smtClean="0"/>
              <a:t>Naylor and Finger [1967] formulated a three-step approach to model validation that has been widely followed:</a:t>
            </a:r>
          </a:p>
          <a:p>
            <a:pPr lvl="1"/>
            <a:r>
              <a:rPr lang="en-US" dirty="0" smtClean="0"/>
              <a:t>Step 1. Build a model that has high face validity.</a:t>
            </a:r>
          </a:p>
          <a:p>
            <a:pPr lvl="1"/>
            <a:r>
              <a:rPr lang="en-US" dirty="0" smtClean="0"/>
              <a:t>Step 2. Validate model assumptions.</a:t>
            </a:r>
          </a:p>
          <a:p>
            <a:pPr lvl="1"/>
            <a:r>
              <a:rPr lang="en-US" dirty="0" smtClean="0"/>
              <a:t>Step 3. Compare the model input-output transformations to corresponding input-output transformations for the real system.</a:t>
            </a:r>
          </a:p>
          <a:p>
            <a:endParaRPr lang="en-US" dirty="0"/>
          </a:p>
        </p:txBody>
      </p:sp>
      <p:pic>
        <p:nvPicPr>
          <p:cNvPr id="4" name="Picture 3" descr="val.jpg"/>
          <p:cNvPicPr>
            <a:picLocks noChangeAspect="1"/>
          </p:cNvPicPr>
          <p:nvPr/>
        </p:nvPicPr>
        <p:blipFill>
          <a:blip r:embed="rId2"/>
          <a:stretch>
            <a:fillRect/>
          </a:stretch>
        </p:blipFill>
        <p:spPr>
          <a:xfrm>
            <a:off x="5410200" y="4495800"/>
            <a:ext cx="3486150" cy="131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Calibration</a:t>
            </a:r>
            <a:endParaRPr lang="en-US" dirty="0"/>
          </a:p>
        </p:txBody>
      </p:sp>
      <p:sp>
        <p:nvSpPr>
          <p:cNvPr id="3" name="Content Placeholder 2"/>
          <p:cNvSpPr>
            <a:spLocks noGrp="1"/>
          </p:cNvSpPr>
          <p:nvPr>
            <p:ph idx="1"/>
          </p:nvPr>
        </p:nvSpPr>
        <p:spPr/>
        <p:txBody>
          <a:bodyPr/>
          <a:lstStyle/>
          <a:p>
            <a:pPr algn="just"/>
            <a:r>
              <a:rPr lang="en-US" dirty="0">
                <a:solidFill>
                  <a:schemeClr val="tx1">
                    <a:lumMod val="95000"/>
                    <a:lumOff val="5000"/>
                  </a:schemeClr>
                </a:solidFill>
              </a:rPr>
              <a:t>Calibration in measurement technology and metrology is the comparison of measurement values delivered by a device under test with those of a calibration </a:t>
            </a:r>
            <a:r>
              <a:rPr lang="en-US" dirty="0" err="1">
                <a:solidFill>
                  <a:schemeClr val="tx1">
                    <a:lumMod val="95000"/>
                    <a:lumOff val="5000"/>
                  </a:schemeClr>
                </a:solidFill>
              </a:rPr>
              <a:t>standardof</a:t>
            </a:r>
            <a:r>
              <a:rPr lang="en-US" dirty="0">
                <a:solidFill>
                  <a:schemeClr val="tx1">
                    <a:lumMod val="95000"/>
                    <a:lumOff val="5000"/>
                  </a:schemeClr>
                </a:solidFill>
              </a:rPr>
              <a:t> known accuracy. </a:t>
            </a:r>
            <a:endParaRPr lang="en-US" dirty="0" smtClean="0">
              <a:solidFill>
                <a:schemeClr val="tx1">
                  <a:lumMod val="95000"/>
                  <a:lumOff val="5000"/>
                </a:schemeClr>
              </a:solidFill>
            </a:endParaRPr>
          </a:p>
          <a:p>
            <a:pPr algn="just"/>
            <a:r>
              <a:rPr lang="en-US" dirty="0" smtClean="0">
                <a:solidFill>
                  <a:schemeClr val="tx1">
                    <a:lumMod val="95000"/>
                    <a:lumOff val="5000"/>
                  </a:schemeClr>
                </a:solidFill>
              </a:rPr>
              <a:t>Such </a:t>
            </a:r>
            <a:r>
              <a:rPr lang="en-US" dirty="0">
                <a:solidFill>
                  <a:schemeClr val="tx1">
                    <a:lumMod val="95000"/>
                    <a:lumOff val="5000"/>
                  </a:schemeClr>
                </a:solidFill>
              </a:rPr>
              <a:t>a standard could be another measurement device of known accuracy, a device generating the quantity to be measured such as a voltage, or a physical </a:t>
            </a:r>
            <a:r>
              <a:rPr lang="en-US" dirty="0" err="1">
                <a:solidFill>
                  <a:schemeClr val="tx1">
                    <a:lumMod val="95000"/>
                    <a:lumOff val="5000"/>
                  </a:schemeClr>
                </a:solidFill>
              </a:rPr>
              <a:t>artefact</a:t>
            </a:r>
            <a:r>
              <a:rPr lang="en-US" dirty="0">
                <a:solidFill>
                  <a:schemeClr val="tx1">
                    <a:lumMod val="95000"/>
                    <a:lumOff val="5000"/>
                  </a:schemeClr>
                </a:solidFill>
              </a:rPr>
              <a:t>, such as a </a:t>
            </a:r>
            <a:r>
              <a:rPr lang="en-US" dirty="0" err="1">
                <a:solidFill>
                  <a:schemeClr val="tx1">
                    <a:lumMod val="95000"/>
                    <a:lumOff val="5000"/>
                  </a:schemeClr>
                </a:solidFill>
              </a:rPr>
              <a:t>metre</a:t>
            </a:r>
            <a:r>
              <a:rPr lang="en-US" dirty="0">
                <a:solidFill>
                  <a:schemeClr val="tx1">
                    <a:lumMod val="95000"/>
                    <a:lumOff val="5000"/>
                  </a:schemeClr>
                </a:solidFill>
              </a:rPr>
              <a:t> ruler.</a:t>
            </a:r>
          </a:p>
          <a:p>
            <a:pPr algn="just"/>
            <a:endParaRPr lang="en-US" dirty="0">
              <a:solidFill>
                <a:schemeClr val="tx1">
                  <a:lumMod val="95000"/>
                  <a:lumOff val="5000"/>
                </a:schemeClr>
              </a:solidFill>
            </a:endParaRPr>
          </a:p>
        </p:txBody>
      </p:sp>
    </p:spTree>
    <p:extLst>
      <p:ext uri="{BB962C8B-B14F-4D97-AF65-F5344CB8AC3E}">
        <p14:creationId xmlns="" xmlns:p14="http://schemas.microsoft.com/office/powerpoint/2010/main" val="14802889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47192" y="838200"/>
            <a:ext cx="8211219" cy="4876800"/>
          </a:xfrm>
        </p:spPr>
      </p:pic>
    </p:spTree>
    <p:extLst>
      <p:ext uri="{BB962C8B-B14F-4D97-AF65-F5344CB8AC3E}">
        <p14:creationId xmlns="" xmlns:p14="http://schemas.microsoft.com/office/powerpoint/2010/main" val="27868633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p:txBody>
          <a:bodyPr>
            <a:normAutofit fontScale="85000" lnSpcReduction="20000"/>
          </a:bodyPr>
          <a:lstStyle/>
          <a:p>
            <a:pPr lvl="0"/>
            <a:r>
              <a:rPr lang="en-US" sz="2800" dirty="0" smtClean="0"/>
              <a:t>What is System? What are the basic component s of system? Explain with suitable example.</a:t>
            </a:r>
          </a:p>
          <a:p>
            <a:pPr lvl="0"/>
            <a:r>
              <a:rPr lang="en-US" sz="2800" dirty="0" smtClean="0"/>
              <a:t>What is System Modeling? Explain with reference of supermarket model.</a:t>
            </a:r>
          </a:p>
          <a:p>
            <a:pPr lvl="0"/>
            <a:r>
              <a:rPr lang="en-US" sz="2800" dirty="0" smtClean="0"/>
              <a:t>What is model? What are the types of model? Explain.</a:t>
            </a:r>
          </a:p>
          <a:p>
            <a:pPr lvl="0"/>
            <a:r>
              <a:rPr lang="en-US" sz="2800" dirty="0" smtClean="0"/>
              <a:t>What are the principles used in modeling? Explain.</a:t>
            </a:r>
          </a:p>
          <a:p>
            <a:pPr lvl="0"/>
            <a:r>
              <a:rPr lang="en-US" sz="2800" dirty="0" smtClean="0"/>
              <a:t>Name three or four on the principal entities, attribute and activities to be considered if you were to simulate the operation of </a:t>
            </a:r>
          </a:p>
          <a:p>
            <a:pPr lvl="1"/>
            <a:r>
              <a:rPr lang="en-US" dirty="0" smtClean="0"/>
              <a:t>A gasoline filling</a:t>
            </a:r>
          </a:p>
          <a:p>
            <a:pPr lvl="1"/>
            <a:r>
              <a:rPr lang="en-US" dirty="0" smtClean="0"/>
              <a:t>Cafeteria</a:t>
            </a:r>
          </a:p>
          <a:p>
            <a:pPr lvl="1"/>
            <a:r>
              <a:rPr lang="en-US" dirty="0" smtClean="0"/>
              <a:t>Barber shop</a:t>
            </a:r>
          </a:p>
          <a:p>
            <a:pPr lvl="1"/>
            <a:r>
              <a:rPr lang="en-US" dirty="0" smtClean="0"/>
              <a:t>College</a:t>
            </a:r>
          </a:p>
        </p:txBody>
      </p:sp>
    </p:spTree>
    <p:extLst>
      <p:ext uri="{BB962C8B-B14F-4D97-AF65-F5344CB8AC3E}">
        <p14:creationId xmlns="" xmlns:p14="http://schemas.microsoft.com/office/powerpoint/2010/main" val="114011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running_thumb[1].png"/>
          <p:cNvPicPr>
            <a:picLocks noGrp="1" noChangeAspect="1"/>
          </p:cNvPicPr>
          <p:nvPr>
            <p:ph idx="1"/>
          </p:nvPr>
        </p:nvPicPr>
        <p:blipFill>
          <a:blip r:embed="rId2"/>
          <a:stretch>
            <a:fillRect/>
          </a:stretch>
        </p:blipFill>
        <p:spPr>
          <a:xfrm>
            <a:off x="1828800" y="807938"/>
            <a:ext cx="5638800" cy="5622688"/>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28800"/>
            <a:ext cx="8229600" cy="4648200"/>
          </a:xfrm>
        </p:spPr>
        <p:txBody>
          <a:bodyPr>
            <a:normAutofit fontScale="92500"/>
          </a:bodyPr>
          <a:lstStyle/>
          <a:p>
            <a:pPr lvl="0"/>
            <a:r>
              <a:rPr lang="en-US" sz="2400" dirty="0" smtClean="0"/>
              <a:t>In an automobile wheel suspension system, it is found that the shock absorber damping force is not strictly proportional to the velocity of the wheel. There is an additional force component equal to D2 times the acceleration of the wheel. Find the new condition for ensuring the </a:t>
            </a:r>
            <a:r>
              <a:rPr lang="en-US" sz="2400" dirty="0" smtClean="0"/>
              <a:t> </a:t>
            </a:r>
            <a:r>
              <a:rPr lang="en-US" sz="2400" dirty="0" smtClean="0"/>
              <a:t>wheel does not oscillate.</a:t>
            </a:r>
          </a:p>
          <a:p>
            <a:pPr lvl="0"/>
            <a:r>
              <a:rPr lang="en-US" sz="2400" dirty="0" smtClean="0"/>
              <a:t>Derive the condition for non-oscillatory condition of automobile wheel. Assume necessary variables and condition as required.</a:t>
            </a:r>
          </a:p>
          <a:p>
            <a:pPr lvl="0"/>
            <a:r>
              <a:rPr lang="en-US" sz="2400" dirty="0" smtClean="0"/>
              <a:t>In the aircraft system, suppose the control surface angle y is made to </a:t>
            </a:r>
            <a:r>
              <a:rPr lang="en-US" sz="2400" dirty="0" smtClean="0"/>
              <a:t>be </a:t>
            </a:r>
            <a:r>
              <a:rPr lang="en-US" sz="2400" dirty="0" smtClean="0"/>
              <a:t>A times the error signal. The response of the aircraft to the control surface is found to be                             . Find the necessary conditions under which the aircraft motion is oscillatory.</a:t>
            </a:r>
          </a:p>
          <a:p>
            <a:pPr lvl="0">
              <a:buNone/>
            </a:pPr>
            <a:endParaRPr lang="en-US" sz="2400" dirty="0" smtClean="0"/>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lvl="0"/>
            <a:r>
              <a:rPr lang="en-US" sz="2800" dirty="0" smtClean="0"/>
              <a:t>Suppose the automobile body in the suspension system example in not stationary. Consider the body to have a mass of M1 and assume that its motion is determined by the force of gravity and the reaction with the suspension system. Construct a model for the motions of the wheel and body.</a:t>
            </a:r>
          </a:p>
          <a:p>
            <a:pPr lvl="0"/>
            <a:r>
              <a:rPr lang="en-US" sz="2800" dirty="0" smtClean="0"/>
              <a:t>Why is verification and validation required in simulation? Explain with suitable example.</a:t>
            </a:r>
          </a:p>
          <a:p>
            <a:pPr lvl="0"/>
            <a:r>
              <a:rPr lang="en-US" sz="2800" dirty="0" smtClean="0"/>
              <a:t>What are the steps of validation? Explain</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8077200" cy="1828800"/>
          </a:xfrm>
        </p:spPr>
        <p:txBody>
          <a:bodyPr>
            <a:normAutofit fontScale="90000"/>
          </a:bodyPr>
          <a:lstStyle/>
          <a:p>
            <a:pPr algn="ctr"/>
            <a:r>
              <a:rPr lang="en-US" dirty="0" smtClean="0"/>
              <a:t/>
            </a:r>
            <a:br>
              <a:rPr lang="en-US" dirty="0" smtClean="0"/>
            </a:br>
            <a:r>
              <a:rPr lang="en-US" sz="6700" dirty="0" smtClean="0"/>
              <a:t>Chapter 1</a:t>
            </a:r>
            <a:r>
              <a:rPr lang="en-US" dirty="0" smtClean="0"/>
              <a:t/>
            </a:r>
            <a:br>
              <a:rPr lang="en-US" dirty="0" smtClean="0"/>
            </a:br>
            <a:r>
              <a:rPr lang="en-US" dirty="0" smtClean="0"/>
              <a:t/>
            </a:r>
            <a:br>
              <a:rPr lang="en-US" dirty="0" smtClean="0"/>
            </a:br>
            <a:r>
              <a:rPr lang="en-US" sz="6000" dirty="0" smtClean="0"/>
              <a:t>Introduction to Modeling and Simulation</a:t>
            </a:r>
            <a:endParaRPr lang="en-US" dirty="0"/>
          </a:p>
        </p:txBody>
      </p:sp>
      <p:sp>
        <p:nvSpPr>
          <p:cNvPr id="3" name="Subtitle 2"/>
          <p:cNvSpPr>
            <a:spLocks noGrp="1"/>
          </p:cNvSpPr>
          <p:nvPr>
            <p:ph type="subTitle" idx="1"/>
          </p:nvPr>
        </p:nvSpPr>
        <p:spPr>
          <a:xfrm>
            <a:off x="533400" y="4191000"/>
            <a:ext cx="7854696" cy="1828800"/>
          </a:xfrm>
        </p:spPr>
        <p:txBody>
          <a:bodyPr>
            <a:normAutofit/>
          </a:bodyPr>
          <a:lstStyle/>
          <a:p>
            <a:pPr algn="r"/>
            <a:r>
              <a:rPr lang="en-US" dirty="0" smtClean="0"/>
              <a:t>Prepared By:</a:t>
            </a:r>
          </a:p>
          <a:p>
            <a:pPr algn="r"/>
            <a:r>
              <a:rPr lang="en-US" dirty="0" smtClean="0"/>
              <a:t>Asst. Prof. </a:t>
            </a:r>
            <a:r>
              <a:rPr lang="en-US" dirty="0" err="1" smtClean="0"/>
              <a:t>Sundar</a:t>
            </a:r>
            <a:r>
              <a:rPr lang="en-US" dirty="0" smtClean="0"/>
              <a:t> </a:t>
            </a:r>
            <a:r>
              <a:rPr lang="en-US" dirty="0" err="1" smtClean="0"/>
              <a:t>Kunwar</a:t>
            </a:r>
            <a:endParaRPr lang="en-US" dirty="0" smtClean="0"/>
          </a:p>
          <a:p>
            <a:pPr algn="r"/>
            <a:r>
              <a:rPr lang="en-US" dirty="0" smtClean="0"/>
              <a:t>Department of Computer Science and Engineering</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whatissytem.jpg"/>
          <p:cNvPicPr>
            <a:picLocks noGrp="1" noChangeAspect="1"/>
          </p:cNvPicPr>
          <p:nvPr>
            <p:ph idx="1"/>
          </p:nvPr>
        </p:nvPicPr>
        <p:blipFill>
          <a:blip r:embed="rId2"/>
          <a:stretch>
            <a:fillRect/>
          </a:stretch>
        </p:blipFill>
        <p:spPr>
          <a:xfrm>
            <a:off x="1676400" y="685800"/>
            <a:ext cx="5196681" cy="519668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673</TotalTime>
  <Words>3505</Words>
  <Application>Microsoft Office PowerPoint</Application>
  <PresentationFormat>On-screen Show (4:3)</PresentationFormat>
  <Paragraphs>361</Paragraphs>
  <Slides>71</Slides>
  <Notes>2</Notes>
  <HiddenSlides>0</HiddenSlides>
  <MMClips>1</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Flow</vt:lpstr>
      <vt:lpstr>     Evaluation and Course Introduction  On Simulation and Modeling</vt:lpstr>
      <vt:lpstr>Evaluation </vt:lpstr>
      <vt:lpstr>Simulation and Modeling (3-1-3) </vt:lpstr>
      <vt:lpstr>Simulation and Modeling (3-1-3)</vt:lpstr>
      <vt:lpstr>Syllabus</vt:lpstr>
      <vt:lpstr>Text Books and References</vt:lpstr>
      <vt:lpstr>Slide 7</vt:lpstr>
      <vt:lpstr> Chapter 1  Introduction to Modeling and Simulation</vt:lpstr>
      <vt:lpstr>Slide 9</vt:lpstr>
      <vt:lpstr>Slide 10</vt:lpstr>
      <vt:lpstr>1.1 System Concept</vt:lpstr>
      <vt:lpstr>                              search</vt:lpstr>
      <vt:lpstr>Google Images</vt:lpstr>
      <vt:lpstr>                         video</vt:lpstr>
      <vt:lpstr>System cont..</vt:lpstr>
      <vt:lpstr>An Aircraft System</vt:lpstr>
      <vt:lpstr>TRON </vt:lpstr>
      <vt:lpstr>An Aircraft System cont...</vt:lpstr>
      <vt:lpstr>A factory System</vt:lpstr>
      <vt:lpstr>A factory System…</vt:lpstr>
      <vt:lpstr>Solar System-Assignment</vt:lpstr>
      <vt:lpstr>Components of a system</vt:lpstr>
      <vt:lpstr>Components of a system cont..</vt:lpstr>
      <vt:lpstr>State of the system</vt:lpstr>
      <vt:lpstr>Class Assignment Name any three systems with entities, attributes and activities</vt:lpstr>
      <vt:lpstr>System Environment</vt:lpstr>
      <vt:lpstr>Open and Closed System</vt:lpstr>
      <vt:lpstr>Deterministic vs.Stochastic Activities</vt:lpstr>
      <vt:lpstr>Continuous vs. Discrete system</vt:lpstr>
      <vt:lpstr>System Modeling</vt:lpstr>
      <vt:lpstr>Types of Model</vt:lpstr>
      <vt:lpstr>Types of Model..</vt:lpstr>
      <vt:lpstr>Types of Model…</vt:lpstr>
      <vt:lpstr>Types of Model..</vt:lpstr>
      <vt:lpstr>Types of Model..</vt:lpstr>
      <vt:lpstr>Types of Model..</vt:lpstr>
      <vt:lpstr>Slide 37</vt:lpstr>
      <vt:lpstr>Types of Model..</vt:lpstr>
      <vt:lpstr>Types of Model..</vt:lpstr>
      <vt:lpstr>Types of Model..</vt:lpstr>
      <vt:lpstr>Types of Model..</vt:lpstr>
      <vt:lpstr>Types of Model..</vt:lpstr>
      <vt:lpstr>Types of Model..</vt:lpstr>
      <vt:lpstr>Types of Model..</vt:lpstr>
      <vt:lpstr>Assignment</vt:lpstr>
      <vt:lpstr>Types of Model..</vt:lpstr>
      <vt:lpstr>Types of Model..</vt:lpstr>
      <vt:lpstr>Types of Model..</vt:lpstr>
      <vt:lpstr>Types of Model..</vt:lpstr>
      <vt:lpstr>Types of Model..</vt:lpstr>
      <vt:lpstr>Types of Model..</vt:lpstr>
      <vt:lpstr>Principles used in modeling</vt:lpstr>
      <vt:lpstr>Principles used in modeling</vt:lpstr>
      <vt:lpstr>Principles used in modeling..</vt:lpstr>
      <vt:lpstr>Principles used in modeling..</vt:lpstr>
      <vt:lpstr>Principles used in modeling…</vt:lpstr>
      <vt:lpstr>Application Areas of Simulation </vt:lpstr>
      <vt:lpstr>Application Areas of Simulation </vt:lpstr>
      <vt:lpstr>When to Simulate? </vt:lpstr>
      <vt:lpstr>When Simulation is not Appropriate  </vt:lpstr>
      <vt:lpstr>Slide 61</vt:lpstr>
      <vt:lpstr>Verification and Validation of Model</vt:lpstr>
      <vt:lpstr>Verification </vt:lpstr>
      <vt:lpstr>Verification</vt:lpstr>
      <vt:lpstr>Validation </vt:lpstr>
      <vt:lpstr>Validation</vt:lpstr>
      <vt:lpstr>Calibration</vt:lpstr>
      <vt:lpstr>Slide 68</vt:lpstr>
      <vt:lpstr>Assignment 1</vt:lpstr>
      <vt:lpstr>Slide 70</vt:lpstr>
      <vt:lpstr>Slide 71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Modeling and Simulation</dc:title>
  <dc:creator>usre</dc:creator>
  <cp:lastModifiedBy>nec</cp:lastModifiedBy>
  <cp:revision>97</cp:revision>
  <dcterms:created xsi:type="dcterms:W3CDTF">2017-07-09T04:33:15Z</dcterms:created>
  <dcterms:modified xsi:type="dcterms:W3CDTF">2019-06-24T07:07:13Z</dcterms:modified>
</cp:coreProperties>
</file>